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</p:sldIdLst>
  <p:sldSz cx="9906000" cy="6858000" type="A4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03366"/>
    <a:srgbClr val="CC3300"/>
    <a:srgbClr val="C5E2FF"/>
    <a:srgbClr val="FFFFE6"/>
    <a:srgbClr val="763B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howGuides="1">
      <p:cViewPr varScale="1">
        <p:scale>
          <a:sx n="119" d="100"/>
          <a:sy n="119" d="100"/>
        </p:scale>
        <p:origin x="-1854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100" y="-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57338" y="0"/>
            <a:ext cx="53006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Объектно-ориентированная модель конструктивных параметров оптической системы</a:t>
            </a:r>
            <a:r>
              <a:rPr lang="ru-RU" sz="1200"/>
              <a:t>      </a:t>
            </a:r>
            <a:fld id="{90465912-BDC8-4F51-88BB-3FC312189D0D}" type="slidenum">
              <a:rPr lang="ru-RU" sz="1200"/>
              <a:pPr>
                <a:defRPr/>
              </a:pPr>
              <a:t>‹#›</a:t>
            </a:fld>
            <a:endParaRPr lang="ru-RU" sz="1200"/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4005263" y="9601200"/>
            <a:ext cx="262413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/>
            <a:r>
              <a:rPr lang="ru-RU" sz="900" b="0">
                <a:solidFill>
                  <a:srgbClr val="808080"/>
                </a:solidFill>
                <a:latin typeface="Times New Roman" pitchFamily="18" charset="0"/>
                <a:cs typeface="Times New Roman" pitchFamily="18" charset="0"/>
              </a:rPr>
              <a:t>Компьютерные методы моделирования ОП</a:t>
            </a:r>
            <a:r>
              <a:rPr lang="ru-RU" sz="1100" b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988" name="Rectangle 7"/>
          <p:cNvSpPr>
            <a:spLocks noChangeArrowheads="1"/>
          </p:cNvSpPr>
          <p:nvPr/>
        </p:nvSpPr>
        <p:spPr bwMode="auto">
          <a:xfrm>
            <a:off x="19050" y="9601200"/>
            <a:ext cx="20574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ru-RU" sz="1100" b="0">
                <a:latin typeface="Times New Roman" pitchFamily="18" charset="0"/>
              </a:rPr>
              <a:t>Кафедра ПиКО</a:t>
            </a:r>
          </a:p>
        </p:txBody>
      </p:sp>
    </p:spTree>
    <p:extLst>
      <p:ext uri="{BB962C8B-B14F-4D97-AF65-F5344CB8AC3E}">
        <p14:creationId xmlns:p14="http://schemas.microsoft.com/office/powerpoint/2010/main" val="387888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8CAFFB63-3DCB-405A-88D7-9EC1FFACA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16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" name="Group 6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5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0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195"/>
                  <a:gd name="T10" fmla="*/ 0 h 43200"/>
                  <a:gd name="T11" fmla="*/ 43195 w 43195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7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195"/>
                  <a:gd name="T10" fmla="*/ 0 h 43200"/>
                  <a:gd name="T11" fmla="*/ 43195 w 43195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631825" y="3649663"/>
            <a:ext cx="82010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3400" b="0" smtClean="0">
                <a:latin typeface="Tahoma" pitchFamily="34" charset="0"/>
              </a:rPr>
              <a:t>Моделирование оптических систем</a:t>
            </a:r>
            <a:r>
              <a:rPr lang="ru-RU" sz="3600" b="0" smtClean="0">
                <a:latin typeface="Tahoma" pitchFamily="34" charset="0"/>
              </a:rPr>
              <a:t> </a:t>
            </a:r>
            <a:r>
              <a:rPr lang="ru-RU" sz="2800" b="0" smtClean="0">
                <a:latin typeface="Tahoma" pitchFamily="34" charset="0"/>
              </a:rPr>
              <a:t> </a:t>
            </a:r>
          </a:p>
          <a:p>
            <a:pPr algn="r" eaLnBrk="1" hangingPunct="1">
              <a:spcBef>
                <a:spcPct val="100000"/>
              </a:spcBef>
              <a:defRPr/>
            </a:pPr>
            <a:r>
              <a:rPr lang="ru-RU" sz="2400" b="0" smtClean="0">
                <a:latin typeface="Tahoma" pitchFamily="34" charset="0"/>
              </a:rPr>
              <a:t>кафедра </a:t>
            </a:r>
            <a:br>
              <a:rPr lang="ru-RU" sz="2400" b="0" smtClean="0">
                <a:latin typeface="Tahoma" pitchFamily="34" charset="0"/>
              </a:rPr>
            </a:br>
            <a:r>
              <a:rPr lang="ru-RU" sz="2400" b="0" smtClean="0">
                <a:latin typeface="Tahoma" pitchFamily="34" charset="0"/>
              </a:rPr>
              <a:t>прикладной и компьютерной оптики</a:t>
            </a:r>
          </a:p>
        </p:txBody>
      </p: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08050" y="1524000"/>
            <a:ext cx="8585200" cy="15240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409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8EDA6-5CB9-41B8-925B-C8DEADB62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9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4400" y="152400"/>
            <a:ext cx="23114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52400"/>
            <a:ext cx="67818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DA18-A190-4E6D-88D1-CBDAD5117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96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52400"/>
            <a:ext cx="9245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0400" y="1524000"/>
            <a:ext cx="43815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300" y="1524000"/>
            <a:ext cx="43815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951E-CE54-4326-A429-BD2BD0CFB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1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9A96C-65DD-492F-BF99-D412CE3AA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36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94B05-CAC6-430F-87DB-8E6D86E59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31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3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6AA55-2256-401E-BEF4-ABE89F524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22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9791A-321A-4CC8-B3DC-3B40BDBF8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7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803A-ADF7-4988-9F9F-911C82DAC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9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B39-6FE1-4D76-B186-D9F78B820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42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FB011-E3C1-4075-9EC8-CF06F462D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9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48DB1-835D-4434-AF9F-25C199057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7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 w 43195"/>
                  <a:gd name="T1" fmla="*/ 0 h 43200"/>
                  <a:gd name="T2" fmla="*/ 0 w 43195"/>
                  <a:gd name="T3" fmla="*/ 1 h 43200"/>
                  <a:gd name="T4" fmla="*/ 1 w 43195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52400"/>
            <a:ext cx="9245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240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01200" y="0"/>
            <a:ext cx="304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fld id="{FB25C42C-58A9-43A2-8D01-E4D6A7A03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Тестирование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проверки: </a:t>
            </a:r>
            <a:br>
              <a:rPr lang="ru-RU" dirty="0" smtClean="0"/>
            </a:br>
            <a:r>
              <a:rPr lang="ru-RU" dirty="0" smtClean="0"/>
              <a:t>сравнение </a:t>
            </a:r>
            <a:r>
              <a:rPr lang="en-US" dirty="0" smtClean="0"/>
              <a:t>OPAL-PC </a:t>
            </a:r>
            <a:r>
              <a:rPr lang="ru-RU" dirty="0" smtClean="0"/>
              <a:t>и </a:t>
            </a:r>
            <a:r>
              <a:rPr lang="en-US" dirty="0" err="1" smtClean="0"/>
              <a:t>Zemax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444196"/>
              </p:ext>
            </p:extLst>
          </p:nvPr>
        </p:nvGraphicFramePr>
        <p:xfrm>
          <a:off x="560512" y="2878138"/>
          <a:ext cx="5838304" cy="37244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4"/>
                <a:gridCol w="288032"/>
                <a:gridCol w="1947044"/>
                <a:gridCol w="1947044"/>
              </a:tblGrid>
              <a:tr h="432645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Zemax</a:t>
                      </a:r>
                      <a:endParaRPr lang="en-US" sz="1600" dirty="0"/>
                    </a:p>
                  </a:txBody>
                  <a:tcPr anchor="ctr"/>
                </a:tc>
              </a:tr>
              <a:tr h="8216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Апертурный</a:t>
                      </a:r>
                      <a:r>
                        <a:rPr lang="ru-RU" sz="1600" baseline="0" dirty="0" smtClean="0"/>
                        <a:t> луч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10.000</a:t>
                      </a:r>
                    </a:p>
                    <a:p>
                      <a:pPr algn="ctr"/>
                      <a:r>
                        <a:rPr lang="ru-RU" sz="1600" dirty="0" smtClean="0"/>
                        <a:t>10.000</a:t>
                      </a:r>
                    </a:p>
                    <a:p>
                      <a:pPr algn="ctr"/>
                      <a:r>
                        <a:rPr lang="ru-RU" sz="1600" dirty="0" smtClean="0"/>
                        <a:t>9</a:t>
                      </a:r>
                      <a:r>
                        <a:rPr lang="en-US" sz="1600" dirty="0" smtClean="0"/>
                        <a:t>.682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10.00000000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10.00000000</a:t>
                      </a:r>
                    </a:p>
                    <a:p>
                      <a:pPr algn="ctr"/>
                      <a:r>
                        <a:rPr lang="en-US" sz="1600" dirty="0" smtClean="0"/>
                        <a:t>9.68213636</a:t>
                      </a:r>
                      <a:endParaRPr lang="en-US" sz="1600" dirty="0"/>
                    </a:p>
                  </a:txBody>
                  <a:tcPr anchor="ctr"/>
                </a:tc>
              </a:tr>
              <a:tr h="8216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Главный луч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0.000</a:t>
                      </a:r>
                    </a:p>
                    <a:p>
                      <a:pPr algn="ctr"/>
                      <a:r>
                        <a:rPr lang="en-US" sz="1600" dirty="0" smtClean="0"/>
                        <a:t>0.000</a:t>
                      </a:r>
                    </a:p>
                    <a:p>
                      <a:pPr algn="ctr"/>
                      <a:r>
                        <a:rPr lang="en-US" sz="1600" dirty="0" smtClean="0"/>
                        <a:t>-1.165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0.00000000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0.00000000</a:t>
                      </a:r>
                    </a:p>
                    <a:p>
                      <a:pPr algn="ctr"/>
                      <a:r>
                        <a:rPr lang="en-US" sz="1600" dirty="0" smtClean="0"/>
                        <a:t>1.16549062</a:t>
                      </a:r>
                    </a:p>
                  </a:txBody>
                  <a:tcPr anchor="ctr"/>
                </a:tc>
              </a:tr>
              <a:tr h="8216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Верхний луч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10.000</a:t>
                      </a:r>
                    </a:p>
                    <a:p>
                      <a:pPr algn="ctr"/>
                      <a:r>
                        <a:rPr lang="en-US" sz="1600" dirty="0" smtClean="0"/>
                        <a:t>9.913</a:t>
                      </a:r>
                    </a:p>
                    <a:p>
                      <a:pPr algn="ctr"/>
                      <a:r>
                        <a:rPr lang="en-US" sz="1600" dirty="0" smtClean="0"/>
                        <a:t>8.482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10.00000000</a:t>
                      </a:r>
                    </a:p>
                    <a:p>
                      <a:pPr algn="ctr"/>
                      <a:r>
                        <a:rPr lang="en-US" sz="1600" dirty="0" smtClean="0"/>
                        <a:t>10.08998698</a:t>
                      </a:r>
                    </a:p>
                    <a:p>
                      <a:pPr algn="ctr"/>
                      <a:r>
                        <a:rPr lang="en-US" sz="1600" dirty="0" smtClean="0"/>
                        <a:t>10.86375121</a:t>
                      </a:r>
                      <a:endParaRPr lang="en-US" sz="1600" dirty="0"/>
                    </a:p>
                  </a:txBody>
                  <a:tcPr anchor="ctr"/>
                </a:tc>
              </a:tr>
              <a:tr h="8216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Нижний луч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-10.000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-10.090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-10.864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-10.00000000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-9.91314783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-8.48180940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66" y="1519436"/>
            <a:ext cx="61912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938" y="1544968"/>
            <a:ext cx="3447055" cy="447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5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2D41CF-2F8E-4C17-8AAB-4E7DEE6C64BA}" type="slidenum">
              <a:rPr lang="ru-RU" sz="1600" smtClean="0"/>
              <a:pPr eaLnBrk="1" hangingPunct="1"/>
              <a:t>2</a:t>
            </a:fld>
            <a:endParaRPr lang="ru-RU" sz="16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Тестирование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Тестирование вычислений</a:t>
            </a:r>
          </a:p>
          <a:p>
            <a:pPr lvl="1" eaLnBrk="1" hangingPunct="1"/>
            <a:r>
              <a:rPr lang="ru-RU" dirty="0" smtClean="0"/>
              <a:t>«аналитическое» тестирование – создание специальных примеров с известными из теории результатами</a:t>
            </a:r>
          </a:p>
          <a:p>
            <a:pPr lvl="1" eaLnBrk="1" hangingPunct="1"/>
            <a:r>
              <a:rPr lang="ru-RU" dirty="0" smtClean="0"/>
              <a:t>сравнением с имеющимися аналогами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ru-RU" dirty="0" smtClean="0"/>
          </a:p>
          <a:p>
            <a:pPr eaLnBrk="1" hangingPunct="1"/>
            <a:r>
              <a:rPr lang="ru-RU" dirty="0" smtClean="0"/>
              <a:t>Тестирование </a:t>
            </a:r>
            <a:r>
              <a:rPr lang="en-US" dirty="0" smtClean="0"/>
              <a:t>GUI</a:t>
            </a:r>
            <a:endParaRPr lang="ru-RU" dirty="0" smtClean="0"/>
          </a:p>
          <a:p>
            <a:pPr lvl="1" eaLnBrk="1" hangingPunct="1"/>
            <a:endParaRPr lang="ru-RU" dirty="0" smtClean="0"/>
          </a:p>
          <a:p>
            <a:pPr lvl="1" eaLnBrk="1" hangingPunct="1"/>
            <a:endParaRPr lang="en-US" dirty="0"/>
          </a:p>
          <a:p>
            <a:pPr eaLnBrk="1" hangingPunct="1"/>
            <a:r>
              <a:rPr lang="ru-RU" dirty="0" smtClean="0"/>
              <a:t>Автоматическое тестирование</a:t>
            </a:r>
          </a:p>
          <a:p>
            <a:pPr lvl="1"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Аналитическое тестирование, пример 1</a:t>
            </a:r>
          </a:p>
        </p:txBody>
      </p:sp>
      <p:sp>
        <p:nvSpPr>
          <p:cNvPr id="3072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60400" y="1524000"/>
            <a:ext cx="8915400" cy="5145088"/>
          </a:xfrm>
        </p:spPr>
        <p:txBody>
          <a:bodyPr/>
          <a:lstStyle/>
          <a:p>
            <a:r>
              <a:rPr lang="ru-RU" dirty="0" smtClean="0"/>
              <a:t>Лучи, перпендикулярные поверхности, не преломляются</a:t>
            </a:r>
          </a:p>
          <a:p>
            <a:pPr lvl="1"/>
            <a:r>
              <a:rPr lang="ru-RU" dirty="0" smtClean="0"/>
              <a:t>плоская поверхность – лучи параллельны оптической оси</a:t>
            </a:r>
          </a:p>
          <a:p>
            <a:pPr lvl="1"/>
            <a:r>
              <a:rPr lang="ru-RU" dirty="0" smtClean="0"/>
              <a:t>сферическая поверхность – лучи проходят через центр кривизны поверхности</a:t>
            </a:r>
          </a:p>
          <a:p>
            <a:pPr lvl="1"/>
            <a:endParaRPr lang="ru-RU" dirty="0"/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1352599" y="3927225"/>
            <a:ext cx="1754271" cy="2029550"/>
            <a:chOff x="4464" y="2608"/>
            <a:chExt cx="1027" cy="1246"/>
          </a:xfrm>
        </p:grpSpPr>
        <p:sp>
          <p:nvSpPr>
            <p:cNvPr id="30745" name="Line 6"/>
            <p:cNvSpPr>
              <a:spLocks noChangeAspect="1" noChangeShapeType="1"/>
            </p:cNvSpPr>
            <p:nvPr/>
          </p:nvSpPr>
          <p:spPr bwMode="auto">
            <a:xfrm>
              <a:off x="4468" y="2845"/>
              <a:ext cx="1023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Line 7"/>
            <p:cNvSpPr>
              <a:spLocks noChangeAspect="1" noChangeShapeType="1"/>
            </p:cNvSpPr>
            <p:nvPr/>
          </p:nvSpPr>
          <p:spPr bwMode="auto">
            <a:xfrm>
              <a:off x="4468" y="3082"/>
              <a:ext cx="1023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Line 8"/>
            <p:cNvSpPr>
              <a:spLocks noChangeAspect="1" noChangeShapeType="1"/>
            </p:cNvSpPr>
            <p:nvPr/>
          </p:nvSpPr>
          <p:spPr bwMode="auto">
            <a:xfrm>
              <a:off x="4464" y="3313"/>
              <a:ext cx="1022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Line 9"/>
            <p:cNvSpPr>
              <a:spLocks noChangeAspect="1" noChangeShapeType="1"/>
            </p:cNvSpPr>
            <p:nvPr/>
          </p:nvSpPr>
          <p:spPr bwMode="auto">
            <a:xfrm>
              <a:off x="4464" y="3537"/>
              <a:ext cx="1022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Line 10"/>
            <p:cNvSpPr>
              <a:spLocks noChangeAspect="1" noChangeShapeType="1"/>
            </p:cNvSpPr>
            <p:nvPr/>
          </p:nvSpPr>
          <p:spPr bwMode="auto">
            <a:xfrm>
              <a:off x="4781" y="2608"/>
              <a:ext cx="0" cy="12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088904" y="3872795"/>
            <a:ext cx="1989182" cy="2018537"/>
            <a:chOff x="-684931" y="2822851"/>
            <a:chExt cx="1369861" cy="1743090"/>
          </a:xfrm>
        </p:grpSpPr>
        <p:sp>
          <p:nvSpPr>
            <p:cNvPr id="30737" name="Line 16"/>
            <p:cNvSpPr>
              <a:spLocks noChangeAspect="1" noChangeShapeType="1"/>
            </p:cNvSpPr>
            <p:nvPr/>
          </p:nvSpPr>
          <p:spPr bwMode="auto">
            <a:xfrm flipV="1">
              <a:off x="-684931" y="2963017"/>
              <a:ext cx="1253609" cy="73916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Line 17"/>
            <p:cNvSpPr>
              <a:spLocks noChangeAspect="1" noChangeShapeType="1"/>
            </p:cNvSpPr>
            <p:nvPr/>
          </p:nvSpPr>
          <p:spPr bwMode="auto">
            <a:xfrm flipV="1">
              <a:off x="-681336" y="3420653"/>
              <a:ext cx="1357876" cy="280332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Line 18"/>
            <p:cNvSpPr>
              <a:spLocks noChangeAspect="1" noChangeShapeType="1"/>
            </p:cNvSpPr>
            <p:nvPr/>
          </p:nvSpPr>
          <p:spPr bwMode="auto">
            <a:xfrm>
              <a:off x="-684931" y="3702183"/>
              <a:ext cx="1369861" cy="153344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Line 19"/>
            <p:cNvSpPr>
              <a:spLocks noChangeAspect="1" noChangeShapeType="1"/>
            </p:cNvSpPr>
            <p:nvPr/>
          </p:nvSpPr>
          <p:spPr bwMode="auto">
            <a:xfrm>
              <a:off x="-684931" y="3702183"/>
              <a:ext cx="1257204" cy="56905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Line 20"/>
            <p:cNvSpPr>
              <a:spLocks noChangeAspect="1" noChangeShapeType="1"/>
            </p:cNvSpPr>
            <p:nvPr/>
          </p:nvSpPr>
          <p:spPr bwMode="auto">
            <a:xfrm>
              <a:off x="-684931" y="3702183"/>
              <a:ext cx="953989" cy="85657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Arc 21"/>
            <p:cNvSpPr>
              <a:spLocks noChangeAspect="1"/>
            </p:cNvSpPr>
            <p:nvPr/>
          </p:nvSpPr>
          <p:spPr bwMode="auto">
            <a:xfrm>
              <a:off x="-684931" y="2822851"/>
              <a:ext cx="1149341" cy="1743090"/>
            </a:xfrm>
            <a:custGeom>
              <a:avLst/>
              <a:gdLst>
                <a:gd name="T0" fmla="*/ 32 w 21600"/>
                <a:gd name="T1" fmla="*/ 0 h 32772"/>
                <a:gd name="T2" fmla="*/ 21 w 21600"/>
                <a:gd name="T3" fmla="*/ 65 h 32772"/>
                <a:gd name="T4" fmla="*/ 0 w 21600"/>
                <a:gd name="T5" fmla="*/ 28 h 327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2772" fill="none" extrusionOk="0">
                  <a:moveTo>
                    <a:pt x="16358" y="0"/>
                  </a:moveTo>
                  <a:cubicBezTo>
                    <a:pt x="19740" y="3921"/>
                    <a:pt x="21600" y="8927"/>
                    <a:pt x="21600" y="14105"/>
                  </a:cubicBezTo>
                  <a:cubicBezTo>
                    <a:pt x="21600" y="21793"/>
                    <a:pt x="17512" y="28903"/>
                    <a:pt x="10867" y="32771"/>
                  </a:cubicBezTo>
                </a:path>
                <a:path w="21600" h="32772" stroke="0" extrusionOk="0">
                  <a:moveTo>
                    <a:pt x="16358" y="0"/>
                  </a:moveTo>
                  <a:cubicBezTo>
                    <a:pt x="19740" y="3921"/>
                    <a:pt x="21600" y="8927"/>
                    <a:pt x="21600" y="14105"/>
                  </a:cubicBezTo>
                  <a:cubicBezTo>
                    <a:pt x="21600" y="21793"/>
                    <a:pt x="17512" y="28903"/>
                    <a:pt x="10867" y="32771"/>
                  </a:cubicBezTo>
                  <a:lnTo>
                    <a:pt x="0" y="14105"/>
                  </a:lnTo>
                  <a:lnTo>
                    <a:pt x="16358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60400" y="1524000"/>
            <a:ext cx="89154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b="0" dirty="0" smtClean="0"/>
              <a:t>Параллельный пучок лучей собирается в задней фокальной плоскости</a:t>
            </a:r>
          </a:p>
          <a:p>
            <a:pPr lvl="1"/>
            <a:r>
              <a:rPr lang="ru-RU" b="0" dirty="0" smtClean="0"/>
              <a:t>с погрешностью, обусловленной аберрациями</a:t>
            </a:r>
          </a:p>
          <a:p>
            <a:pPr lvl="1"/>
            <a:endParaRPr lang="ru-RU" b="0" dirty="0" smtClean="0"/>
          </a:p>
          <a:p>
            <a:pPr lvl="1"/>
            <a:endParaRPr lang="ru-RU" b="0" dirty="0" smtClean="0"/>
          </a:p>
          <a:p>
            <a:endParaRPr lang="ru-RU" b="0" dirty="0" smtClean="0"/>
          </a:p>
        </p:txBody>
      </p:sp>
      <p:sp>
        <p:nvSpPr>
          <p:cNvPr id="30722" name="Oval 2"/>
          <p:cNvSpPr>
            <a:spLocks noChangeArrowheads="1"/>
          </p:cNvSpPr>
          <p:nvPr/>
        </p:nvSpPr>
        <p:spPr bwMode="auto">
          <a:xfrm>
            <a:off x="5745088" y="4833168"/>
            <a:ext cx="108000" cy="108000"/>
          </a:xfrm>
          <a:prstGeom prst="ellipse">
            <a:avLst/>
          </a:prstGeom>
          <a:solidFill>
            <a:srgbClr val="9900FF">
              <a:alpha val="21960"/>
            </a:srgbClr>
          </a:solidFill>
          <a:ln w="15875">
            <a:solidFill>
              <a:srgbClr val="99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Аналитическое тестирование, пример 2</a:t>
            </a:r>
          </a:p>
        </p:txBody>
      </p:sp>
      <p:sp>
        <p:nvSpPr>
          <p:cNvPr id="63" name="Freeform 107"/>
          <p:cNvSpPr>
            <a:spLocks noChangeAspect="1"/>
          </p:cNvSpPr>
          <p:nvPr/>
        </p:nvSpPr>
        <p:spPr bwMode="auto">
          <a:xfrm>
            <a:off x="3142865" y="3617913"/>
            <a:ext cx="205950" cy="2475383"/>
          </a:xfrm>
          <a:custGeom>
            <a:avLst/>
            <a:gdLst>
              <a:gd name="T0" fmla="*/ 1547 w 1548"/>
              <a:gd name="T1" fmla="*/ 0 h 20536"/>
              <a:gd name="T2" fmla="*/ 872 w 1548"/>
              <a:gd name="T3" fmla="*/ 2520 h 20536"/>
              <a:gd name="T4" fmla="*/ 389 w 1548"/>
              <a:gd name="T5" fmla="*/ 5081 h 20536"/>
              <a:gd name="T6" fmla="*/ 98 w 1548"/>
              <a:gd name="T7" fmla="*/ 7668 h 20536"/>
              <a:gd name="T8" fmla="*/ 0 w 1548"/>
              <a:gd name="T9" fmla="*/ 10267 h 20536"/>
              <a:gd name="T10" fmla="*/ 98 w 1548"/>
              <a:gd name="T11" fmla="*/ 12868 h 20536"/>
              <a:gd name="T12" fmla="*/ 389 w 1548"/>
              <a:gd name="T13" fmla="*/ 15455 h 20536"/>
              <a:gd name="T14" fmla="*/ 872 w 1548"/>
              <a:gd name="T15" fmla="*/ 18015 h 20536"/>
              <a:gd name="T16" fmla="*/ 1547 w 1548"/>
              <a:gd name="T17" fmla="*/ 20536 h 20536"/>
              <a:gd name="T18" fmla="*/ 1548 w 1548"/>
              <a:gd name="T19" fmla="*/ 20536 h 20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8" h="20536">
                <a:moveTo>
                  <a:pt x="1547" y="0"/>
                </a:moveTo>
                <a:lnTo>
                  <a:pt x="872" y="2520"/>
                </a:lnTo>
                <a:lnTo>
                  <a:pt x="389" y="5081"/>
                </a:lnTo>
                <a:lnTo>
                  <a:pt x="98" y="7668"/>
                </a:lnTo>
                <a:lnTo>
                  <a:pt x="0" y="10267"/>
                </a:lnTo>
                <a:lnTo>
                  <a:pt x="98" y="12868"/>
                </a:lnTo>
                <a:lnTo>
                  <a:pt x="389" y="15455"/>
                </a:lnTo>
                <a:lnTo>
                  <a:pt x="872" y="18015"/>
                </a:lnTo>
                <a:lnTo>
                  <a:pt x="1547" y="20536"/>
                </a:lnTo>
                <a:lnTo>
                  <a:pt x="1548" y="2053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08"/>
          <p:cNvSpPr>
            <a:spLocks noChangeAspect="1"/>
          </p:cNvSpPr>
          <p:nvPr/>
        </p:nvSpPr>
        <p:spPr bwMode="auto">
          <a:xfrm>
            <a:off x="3929377" y="3617913"/>
            <a:ext cx="203624" cy="2475383"/>
          </a:xfrm>
          <a:custGeom>
            <a:avLst/>
            <a:gdLst>
              <a:gd name="T0" fmla="*/ 0 w 1545"/>
              <a:gd name="T1" fmla="*/ 20536 h 20536"/>
              <a:gd name="T2" fmla="*/ 673 w 1545"/>
              <a:gd name="T3" fmla="*/ 18015 h 20536"/>
              <a:gd name="T4" fmla="*/ 1158 w 1545"/>
              <a:gd name="T5" fmla="*/ 15455 h 20536"/>
              <a:gd name="T6" fmla="*/ 1448 w 1545"/>
              <a:gd name="T7" fmla="*/ 12868 h 20536"/>
              <a:gd name="T8" fmla="*/ 1545 w 1545"/>
              <a:gd name="T9" fmla="*/ 10267 h 20536"/>
              <a:gd name="T10" fmla="*/ 1448 w 1545"/>
              <a:gd name="T11" fmla="*/ 7668 h 20536"/>
              <a:gd name="T12" fmla="*/ 1158 w 1545"/>
              <a:gd name="T13" fmla="*/ 5081 h 20536"/>
              <a:gd name="T14" fmla="*/ 673 w 1545"/>
              <a:gd name="T15" fmla="*/ 2520 h 20536"/>
              <a:gd name="T16" fmla="*/ 0 w 1545"/>
              <a:gd name="T17" fmla="*/ 0 h 20536"/>
              <a:gd name="T18" fmla="*/ 2 w 1545"/>
              <a:gd name="T19" fmla="*/ 0 h 20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5" h="20536">
                <a:moveTo>
                  <a:pt x="0" y="20536"/>
                </a:moveTo>
                <a:lnTo>
                  <a:pt x="673" y="18015"/>
                </a:lnTo>
                <a:lnTo>
                  <a:pt x="1158" y="15455"/>
                </a:lnTo>
                <a:lnTo>
                  <a:pt x="1448" y="12868"/>
                </a:lnTo>
                <a:lnTo>
                  <a:pt x="1545" y="10267"/>
                </a:lnTo>
                <a:lnTo>
                  <a:pt x="1448" y="7668"/>
                </a:lnTo>
                <a:lnTo>
                  <a:pt x="1158" y="5081"/>
                </a:lnTo>
                <a:lnTo>
                  <a:pt x="673" y="2520"/>
                </a:ln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110"/>
          <p:cNvSpPr>
            <a:spLocks noChangeAspect="1" noChangeShapeType="1"/>
          </p:cNvSpPr>
          <p:nvPr/>
        </p:nvSpPr>
        <p:spPr bwMode="auto">
          <a:xfrm>
            <a:off x="5798475" y="3717032"/>
            <a:ext cx="0" cy="23762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99430" y="3986858"/>
            <a:ext cx="4499560" cy="1818406"/>
            <a:chOff x="1317536" y="3970562"/>
            <a:chExt cx="4499560" cy="1818406"/>
          </a:xfrm>
        </p:grpSpPr>
        <p:grpSp>
          <p:nvGrpSpPr>
            <p:cNvPr id="6" name="Group 5"/>
            <p:cNvGrpSpPr/>
            <p:nvPr/>
          </p:nvGrpSpPr>
          <p:grpSpPr>
            <a:xfrm>
              <a:off x="1319505" y="3970562"/>
              <a:ext cx="4497591" cy="910572"/>
              <a:chOff x="1320222" y="3970562"/>
              <a:chExt cx="6136272" cy="910572"/>
            </a:xfrm>
          </p:grpSpPr>
          <p:sp>
            <p:nvSpPr>
              <p:cNvPr id="4" name="Freeform 3"/>
              <p:cNvSpPr/>
              <p:nvPr/>
            </p:nvSpPr>
            <p:spPr>
              <a:xfrm>
                <a:off x="1320222" y="3970562"/>
                <a:ext cx="6127966" cy="910572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1328528" y="4265389"/>
                <a:ext cx="6127966" cy="615744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328528" y="4576509"/>
                <a:ext cx="6127966" cy="304624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flipV="1">
              <a:off x="1317536" y="4878396"/>
              <a:ext cx="4497591" cy="910572"/>
              <a:chOff x="1320222" y="3970562"/>
              <a:chExt cx="6136272" cy="910572"/>
            </a:xfrm>
          </p:grpSpPr>
          <p:sp>
            <p:nvSpPr>
              <p:cNvPr id="86" name="Freeform 85"/>
              <p:cNvSpPr/>
              <p:nvPr/>
            </p:nvSpPr>
            <p:spPr>
              <a:xfrm>
                <a:off x="1320222" y="3970562"/>
                <a:ext cx="6127966" cy="910572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1328528" y="4265389"/>
                <a:ext cx="6127966" cy="615744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1328528" y="4576509"/>
                <a:ext cx="6127966" cy="304624"/>
              </a:xfrm>
              <a:custGeom>
                <a:avLst/>
                <a:gdLst>
                  <a:gd name="connsiteX0" fmla="*/ 0 w 2336800"/>
                  <a:gd name="connsiteY0" fmla="*/ 83127 h 83386"/>
                  <a:gd name="connsiteX1" fmla="*/ 544946 w 2336800"/>
                  <a:gd name="connsiteY1" fmla="*/ 64654 h 83386"/>
                  <a:gd name="connsiteX2" fmla="*/ 581891 w 2336800"/>
                  <a:gd name="connsiteY2" fmla="*/ 55418 h 83386"/>
                  <a:gd name="connsiteX3" fmla="*/ 711200 w 2336800"/>
                  <a:gd name="connsiteY3" fmla="*/ 46182 h 83386"/>
                  <a:gd name="connsiteX4" fmla="*/ 1191491 w 2336800"/>
                  <a:gd name="connsiteY4" fmla="*/ 36945 h 83386"/>
                  <a:gd name="connsiteX5" fmla="*/ 1459346 w 2336800"/>
                  <a:gd name="connsiteY5" fmla="*/ 18472 h 83386"/>
                  <a:gd name="connsiteX6" fmla="*/ 2004291 w 2336800"/>
                  <a:gd name="connsiteY6" fmla="*/ 0 h 83386"/>
                  <a:gd name="connsiteX7" fmla="*/ 2161309 w 2336800"/>
                  <a:gd name="connsiteY7" fmla="*/ 9236 h 83386"/>
                  <a:gd name="connsiteX8" fmla="*/ 2189019 w 2336800"/>
                  <a:gd name="connsiteY8" fmla="*/ 36945 h 83386"/>
                  <a:gd name="connsiteX9" fmla="*/ 2216728 w 2336800"/>
                  <a:gd name="connsiteY9" fmla="*/ 46182 h 83386"/>
                  <a:gd name="connsiteX10" fmla="*/ 2244437 w 2336800"/>
                  <a:gd name="connsiteY10" fmla="*/ 64654 h 83386"/>
                  <a:gd name="connsiteX11" fmla="*/ 2336800 w 2336800"/>
                  <a:gd name="connsiteY11" fmla="*/ 83127 h 83386"/>
                  <a:gd name="connsiteX0" fmla="*/ 0 w 2244437"/>
                  <a:gd name="connsiteY0" fmla="*/ 83127 h 83127"/>
                  <a:gd name="connsiteX1" fmla="*/ 544946 w 2244437"/>
                  <a:gd name="connsiteY1" fmla="*/ 64654 h 83127"/>
                  <a:gd name="connsiteX2" fmla="*/ 581891 w 2244437"/>
                  <a:gd name="connsiteY2" fmla="*/ 55418 h 83127"/>
                  <a:gd name="connsiteX3" fmla="*/ 711200 w 2244437"/>
                  <a:gd name="connsiteY3" fmla="*/ 46182 h 83127"/>
                  <a:gd name="connsiteX4" fmla="*/ 1191491 w 2244437"/>
                  <a:gd name="connsiteY4" fmla="*/ 36945 h 83127"/>
                  <a:gd name="connsiteX5" fmla="*/ 1459346 w 2244437"/>
                  <a:gd name="connsiteY5" fmla="*/ 18472 h 83127"/>
                  <a:gd name="connsiteX6" fmla="*/ 2004291 w 2244437"/>
                  <a:gd name="connsiteY6" fmla="*/ 0 h 83127"/>
                  <a:gd name="connsiteX7" fmla="*/ 2161309 w 2244437"/>
                  <a:gd name="connsiteY7" fmla="*/ 9236 h 83127"/>
                  <a:gd name="connsiteX8" fmla="*/ 2189019 w 2244437"/>
                  <a:gd name="connsiteY8" fmla="*/ 36945 h 83127"/>
                  <a:gd name="connsiteX9" fmla="*/ 2216728 w 2244437"/>
                  <a:gd name="connsiteY9" fmla="*/ 46182 h 83127"/>
                  <a:gd name="connsiteX10" fmla="*/ 2244437 w 2244437"/>
                  <a:gd name="connsiteY10" fmla="*/ 64654 h 83127"/>
                  <a:gd name="connsiteX0" fmla="*/ 0 w 2216728"/>
                  <a:gd name="connsiteY0" fmla="*/ 83127 h 83127"/>
                  <a:gd name="connsiteX1" fmla="*/ 544946 w 2216728"/>
                  <a:gd name="connsiteY1" fmla="*/ 64654 h 83127"/>
                  <a:gd name="connsiteX2" fmla="*/ 581891 w 2216728"/>
                  <a:gd name="connsiteY2" fmla="*/ 55418 h 83127"/>
                  <a:gd name="connsiteX3" fmla="*/ 711200 w 2216728"/>
                  <a:gd name="connsiteY3" fmla="*/ 46182 h 83127"/>
                  <a:gd name="connsiteX4" fmla="*/ 1191491 w 2216728"/>
                  <a:gd name="connsiteY4" fmla="*/ 36945 h 83127"/>
                  <a:gd name="connsiteX5" fmla="*/ 1459346 w 2216728"/>
                  <a:gd name="connsiteY5" fmla="*/ 18472 h 83127"/>
                  <a:gd name="connsiteX6" fmla="*/ 2004291 w 2216728"/>
                  <a:gd name="connsiteY6" fmla="*/ 0 h 83127"/>
                  <a:gd name="connsiteX7" fmla="*/ 2161309 w 2216728"/>
                  <a:gd name="connsiteY7" fmla="*/ 9236 h 83127"/>
                  <a:gd name="connsiteX8" fmla="*/ 2189019 w 2216728"/>
                  <a:gd name="connsiteY8" fmla="*/ 36945 h 83127"/>
                  <a:gd name="connsiteX9" fmla="*/ 2216728 w 2216728"/>
                  <a:gd name="connsiteY9" fmla="*/ 46182 h 83127"/>
                  <a:gd name="connsiteX0" fmla="*/ 0 w 2189019"/>
                  <a:gd name="connsiteY0" fmla="*/ 83127 h 83127"/>
                  <a:gd name="connsiteX1" fmla="*/ 544946 w 2189019"/>
                  <a:gd name="connsiteY1" fmla="*/ 64654 h 83127"/>
                  <a:gd name="connsiteX2" fmla="*/ 581891 w 2189019"/>
                  <a:gd name="connsiteY2" fmla="*/ 55418 h 83127"/>
                  <a:gd name="connsiteX3" fmla="*/ 711200 w 2189019"/>
                  <a:gd name="connsiteY3" fmla="*/ 46182 h 83127"/>
                  <a:gd name="connsiteX4" fmla="*/ 1191491 w 2189019"/>
                  <a:gd name="connsiteY4" fmla="*/ 36945 h 83127"/>
                  <a:gd name="connsiteX5" fmla="*/ 1459346 w 2189019"/>
                  <a:gd name="connsiteY5" fmla="*/ 18472 h 83127"/>
                  <a:gd name="connsiteX6" fmla="*/ 2004291 w 2189019"/>
                  <a:gd name="connsiteY6" fmla="*/ 0 h 83127"/>
                  <a:gd name="connsiteX7" fmla="*/ 2161309 w 2189019"/>
                  <a:gd name="connsiteY7" fmla="*/ 9236 h 83127"/>
                  <a:gd name="connsiteX8" fmla="*/ 2189019 w 2189019"/>
                  <a:gd name="connsiteY8" fmla="*/ 36945 h 83127"/>
                  <a:gd name="connsiteX0" fmla="*/ 0 w 2161309"/>
                  <a:gd name="connsiteY0" fmla="*/ 83127 h 83127"/>
                  <a:gd name="connsiteX1" fmla="*/ 544946 w 2161309"/>
                  <a:gd name="connsiteY1" fmla="*/ 64654 h 83127"/>
                  <a:gd name="connsiteX2" fmla="*/ 581891 w 2161309"/>
                  <a:gd name="connsiteY2" fmla="*/ 55418 h 83127"/>
                  <a:gd name="connsiteX3" fmla="*/ 711200 w 2161309"/>
                  <a:gd name="connsiteY3" fmla="*/ 46182 h 83127"/>
                  <a:gd name="connsiteX4" fmla="*/ 1191491 w 2161309"/>
                  <a:gd name="connsiteY4" fmla="*/ 36945 h 83127"/>
                  <a:gd name="connsiteX5" fmla="*/ 1459346 w 2161309"/>
                  <a:gd name="connsiteY5" fmla="*/ 18472 h 83127"/>
                  <a:gd name="connsiteX6" fmla="*/ 2004291 w 2161309"/>
                  <a:gd name="connsiteY6" fmla="*/ 0 h 83127"/>
                  <a:gd name="connsiteX7" fmla="*/ 2161309 w 2161309"/>
                  <a:gd name="connsiteY7" fmla="*/ 9236 h 83127"/>
                  <a:gd name="connsiteX0" fmla="*/ 0 w 2004291"/>
                  <a:gd name="connsiteY0" fmla="*/ 83127 h 83127"/>
                  <a:gd name="connsiteX1" fmla="*/ 544946 w 2004291"/>
                  <a:gd name="connsiteY1" fmla="*/ 64654 h 83127"/>
                  <a:gd name="connsiteX2" fmla="*/ 581891 w 2004291"/>
                  <a:gd name="connsiteY2" fmla="*/ 55418 h 83127"/>
                  <a:gd name="connsiteX3" fmla="*/ 711200 w 2004291"/>
                  <a:gd name="connsiteY3" fmla="*/ 46182 h 83127"/>
                  <a:gd name="connsiteX4" fmla="*/ 1191491 w 2004291"/>
                  <a:gd name="connsiteY4" fmla="*/ 36945 h 83127"/>
                  <a:gd name="connsiteX5" fmla="*/ 1459346 w 2004291"/>
                  <a:gd name="connsiteY5" fmla="*/ 18472 h 83127"/>
                  <a:gd name="connsiteX6" fmla="*/ 2004291 w 2004291"/>
                  <a:gd name="connsiteY6" fmla="*/ 0 h 83127"/>
                  <a:gd name="connsiteX0" fmla="*/ 0 w 1459346"/>
                  <a:gd name="connsiteY0" fmla="*/ 64655 h 64655"/>
                  <a:gd name="connsiteX1" fmla="*/ 544946 w 1459346"/>
                  <a:gd name="connsiteY1" fmla="*/ 46182 h 64655"/>
                  <a:gd name="connsiteX2" fmla="*/ 581891 w 1459346"/>
                  <a:gd name="connsiteY2" fmla="*/ 36946 h 64655"/>
                  <a:gd name="connsiteX3" fmla="*/ 711200 w 1459346"/>
                  <a:gd name="connsiteY3" fmla="*/ 27710 h 64655"/>
                  <a:gd name="connsiteX4" fmla="*/ 1191491 w 1459346"/>
                  <a:gd name="connsiteY4" fmla="*/ 18473 h 64655"/>
                  <a:gd name="connsiteX5" fmla="*/ 1459346 w 1459346"/>
                  <a:gd name="connsiteY5" fmla="*/ 0 h 64655"/>
                  <a:gd name="connsiteX0" fmla="*/ 0 w 1191491"/>
                  <a:gd name="connsiteY0" fmla="*/ 46182 h 46182"/>
                  <a:gd name="connsiteX1" fmla="*/ 544946 w 1191491"/>
                  <a:gd name="connsiteY1" fmla="*/ 27709 h 46182"/>
                  <a:gd name="connsiteX2" fmla="*/ 581891 w 1191491"/>
                  <a:gd name="connsiteY2" fmla="*/ 18473 h 46182"/>
                  <a:gd name="connsiteX3" fmla="*/ 711200 w 1191491"/>
                  <a:gd name="connsiteY3" fmla="*/ 9237 h 46182"/>
                  <a:gd name="connsiteX4" fmla="*/ 1191491 w 1191491"/>
                  <a:gd name="connsiteY4" fmla="*/ 0 h 46182"/>
                  <a:gd name="connsiteX0" fmla="*/ 0 w 711200"/>
                  <a:gd name="connsiteY0" fmla="*/ 36945 h 36945"/>
                  <a:gd name="connsiteX1" fmla="*/ 544946 w 711200"/>
                  <a:gd name="connsiteY1" fmla="*/ 18472 h 36945"/>
                  <a:gd name="connsiteX2" fmla="*/ 581891 w 711200"/>
                  <a:gd name="connsiteY2" fmla="*/ 9236 h 36945"/>
                  <a:gd name="connsiteX3" fmla="*/ 711200 w 711200"/>
                  <a:gd name="connsiteY3" fmla="*/ 0 h 36945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2779661"/>
                  <a:gd name="connsiteY0" fmla="*/ 27742 h 27742"/>
                  <a:gd name="connsiteX1" fmla="*/ 544946 w 2779661"/>
                  <a:gd name="connsiteY1" fmla="*/ 9269 h 27742"/>
                  <a:gd name="connsiteX2" fmla="*/ 581891 w 2779661"/>
                  <a:gd name="connsiteY2" fmla="*/ 33 h 27742"/>
                  <a:gd name="connsiteX3" fmla="*/ 2779661 w 2779661"/>
                  <a:gd name="connsiteY3" fmla="*/ 1941 h 27742"/>
                  <a:gd name="connsiteX0" fmla="*/ 0 w 2779661"/>
                  <a:gd name="connsiteY0" fmla="*/ 59889 h 66987"/>
                  <a:gd name="connsiteX1" fmla="*/ 544946 w 2779661"/>
                  <a:gd name="connsiteY1" fmla="*/ 41416 h 66987"/>
                  <a:gd name="connsiteX2" fmla="*/ 581891 w 2779661"/>
                  <a:gd name="connsiteY2" fmla="*/ 32180 h 66987"/>
                  <a:gd name="connsiteX3" fmla="*/ 2779661 w 2779661"/>
                  <a:gd name="connsiteY3" fmla="*/ 34088 h 66987"/>
                  <a:gd name="connsiteX0" fmla="*/ 0 w 2779661"/>
                  <a:gd name="connsiteY0" fmla="*/ 27743 h 27743"/>
                  <a:gd name="connsiteX1" fmla="*/ 544946 w 2779661"/>
                  <a:gd name="connsiteY1" fmla="*/ 9270 h 27743"/>
                  <a:gd name="connsiteX2" fmla="*/ 581891 w 2779661"/>
                  <a:gd name="connsiteY2" fmla="*/ 34 h 27743"/>
                  <a:gd name="connsiteX3" fmla="*/ 2779661 w 2779661"/>
                  <a:gd name="connsiteY3" fmla="*/ 1942 h 27743"/>
                  <a:gd name="connsiteX0" fmla="*/ 0 w 2779661"/>
                  <a:gd name="connsiteY0" fmla="*/ 27721 h 27721"/>
                  <a:gd name="connsiteX1" fmla="*/ 544946 w 2779661"/>
                  <a:gd name="connsiteY1" fmla="*/ 9248 h 27721"/>
                  <a:gd name="connsiteX2" fmla="*/ 581891 w 2779661"/>
                  <a:gd name="connsiteY2" fmla="*/ 12 h 27721"/>
                  <a:gd name="connsiteX3" fmla="*/ 2779661 w 2779661"/>
                  <a:gd name="connsiteY3" fmla="*/ 1920 h 27721"/>
                  <a:gd name="connsiteX0" fmla="*/ 0 w 2779661"/>
                  <a:gd name="connsiteY0" fmla="*/ 48473 h 48473"/>
                  <a:gd name="connsiteX1" fmla="*/ 544946 w 2779661"/>
                  <a:gd name="connsiteY1" fmla="*/ 30000 h 48473"/>
                  <a:gd name="connsiteX2" fmla="*/ 581891 w 2779661"/>
                  <a:gd name="connsiteY2" fmla="*/ 20764 h 48473"/>
                  <a:gd name="connsiteX3" fmla="*/ 2779661 w 2779661"/>
                  <a:gd name="connsiteY3" fmla="*/ 22672 h 48473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34248 h 34248"/>
                  <a:gd name="connsiteX1" fmla="*/ 544946 w 2779661"/>
                  <a:gd name="connsiteY1" fmla="*/ 15775 h 34248"/>
                  <a:gd name="connsiteX2" fmla="*/ 581891 w 2779661"/>
                  <a:gd name="connsiteY2" fmla="*/ 6539 h 34248"/>
                  <a:gd name="connsiteX3" fmla="*/ 2779661 w 2779661"/>
                  <a:gd name="connsiteY3" fmla="*/ 8447 h 34248"/>
                  <a:gd name="connsiteX0" fmla="*/ 0 w 2779661"/>
                  <a:gd name="connsiteY0" fmla="*/ 27709 h 27709"/>
                  <a:gd name="connsiteX1" fmla="*/ 544946 w 2779661"/>
                  <a:gd name="connsiteY1" fmla="*/ 9236 h 27709"/>
                  <a:gd name="connsiteX2" fmla="*/ 581891 w 2779661"/>
                  <a:gd name="connsiteY2" fmla="*/ 0 h 27709"/>
                  <a:gd name="connsiteX3" fmla="*/ 2779661 w 2779661"/>
                  <a:gd name="connsiteY3" fmla="*/ 1908 h 27709"/>
                  <a:gd name="connsiteX0" fmla="*/ 0 w 4692279"/>
                  <a:gd name="connsiteY0" fmla="*/ 27709 h 323684"/>
                  <a:gd name="connsiteX1" fmla="*/ 544946 w 4692279"/>
                  <a:gd name="connsiteY1" fmla="*/ 9236 h 323684"/>
                  <a:gd name="connsiteX2" fmla="*/ 581891 w 4692279"/>
                  <a:gd name="connsiteY2" fmla="*/ 0 h 323684"/>
                  <a:gd name="connsiteX3" fmla="*/ 4692279 w 4692279"/>
                  <a:gd name="connsiteY3" fmla="*/ 323684 h 323684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18481 h 314456"/>
                  <a:gd name="connsiteX1" fmla="*/ 544946 w 4692279"/>
                  <a:gd name="connsiteY1" fmla="*/ 8 h 314456"/>
                  <a:gd name="connsiteX2" fmla="*/ 2891201 w 4692279"/>
                  <a:gd name="connsiteY2" fmla="*/ 142606 h 314456"/>
                  <a:gd name="connsiteX3" fmla="*/ 4692279 w 4692279"/>
                  <a:gd name="connsiteY3" fmla="*/ 314456 h 314456"/>
                  <a:gd name="connsiteX0" fmla="*/ 0 w 4692279"/>
                  <a:gd name="connsiteY0" fmla="*/ 25 h 296000"/>
                  <a:gd name="connsiteX1" fmla="*/ 1940449 w 4692279"/>
                  <a:gd name="connsiteY1" fmla="*/ 95776 h 296000"/>
                  <a:gd name="connsiteX2" fmla="*/ 2891201 w 4692279"/>
                  <a:gd name="connsiteY2" fmla="*/ 124150 h 296000"/>
                  <a:gd name="connsiteX3" fmla="*/ 4692279 w 4692279"/>
                  <a:gd name="connsiteY3" fmla="*/ 296000 h 296000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3247 h 200321"/>
                  <a:gd name="connsiteX1" fmla="*/ 2025454 w 4777284"/>
                  <a:gd name="connsiteY1" fmla="*/ 97 h 200321"/>
                  <a:gd name="connsiteX2" fmla="*/ 2976206 w 4777284"/>
                  <a:gd name="connsiteY2" fmla="*/ 28471 h 200321"/>
                  <a:gd name="connsiteX3" fmla="*/ 4777284 w 4777284"/>
                  <a:gd name="connsiteY3" fmla="*/ 200321 h 200321"/>
                  <a:gd name="connsiteX0" fmla="*/ 0 w 4777284"/>
                  <a:gd name="connsiteY0" fmla="*/ 0 h 201253"/>
                  <a:gd name="connsiteX1" fmla="*/ 2025454 w 4777284"/>
                  <a:gd name="connsiteY1" fmla="*/ 1029 h 201253"/>
                  <a:gd name="connsiteX2" fmla="*/ 2976206 w 4777284"/>
                  <a:gd name="connsiteY2" fmla="*/ 29403 h 201253"/>
                  <a:gd name="connsiteX3" fmla="*/ 4777284 w 4777284"/>
                  <a:gd name="connsiteY3" fmla="*/ 201253 h 201253"/>
                  <a:gd name="connsiteX0" fmla="*/ 0 w 4685195"/>
                  <a:gd name="connsiteY0" fmla="*/ 0 h 226327"/>
                  <a:gd name="connsiteX1" fmla="*/ 1933365 w 4685195"/>
                  <a:gd name="connsiteY1" fmla="*/ 26103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0 h 226327"/>
                  <a:gd name="connsiteX1" fmla="*/ 2004203 w 4685195"/>
                  <a:gd name="connsiteY1" fmla="*/ 1029 h 226327"/>
                  <a:gd name="connsiteX2" fmla="*/ 2884117 w 4685195"/>
                  <a:gd name="connsiteY2" fmla="*/ 54477 h 226327"/>
                  <a:gd name="connsiteX3" fmla="*/ 4685195 w 4685195"/>
                  <a:gd name="connsiteY3" fmla="*/ 226327 h 226327"/>
                  <a:gd name="connsiteX0" fmla="*/ 0 w 4685195"/>
                  <a:gd name="connsiteY0" fmla="*/ 7 h 226334"/>
                  <a:gd name="connsiteX1" fmla="*/ 2004203 w 4685195"/>
                  <a:gd name="connsiteY1" fmla="*/ 1036 h 226334"/>
                  <a:gd name="connsiteX2" fmla="*/ 2884117 w 4685195"/>
                  <a:gd name="connsiteY2" fmla="*/ 54484 h 226334"/>
                  <a:gd name="connsiteX3" fmla="*/ 4685195 w 4685195"/>
                  <a:gd name="connsiteY3" fmla="*/ 226334 h 226334"/>
                  <a:gd name="connsiteX0" fmla="*/ 0 w 4685195"/>
                  <a:gd name="connsiteY0" fmla="*/ 2210 h 228537"/>
                  <a:gd name="connsiteX1" fmla="*/ 1968785 w 4685195"/>
                  <a:gd name="connsiteY1" fmla="*/ 453 h 228537"/>
                  <a:gd name="connsiteX2" fmla="*/ 2884117 w 4685195"/>
                  <a:gd name="connsiteY2" fmla="*/ 56687 h 228537"/>
                  <a:gd name="connsiteX3" fmla="*/ 4685195 w 4685195"/>
                  <a:gd name="connsiteY3" fmla="*/ 228537 h 228537"/>
                  <a:gd name="connsiteX0" fmla="*/ 0 w 4685195"/>
                  <a:gd name="connsiteY0" fmla="*/ 1785 h 228112"/>
                  <a:gd name="connsiteX1" fmla="*/ 1968785 w 4685195"/>
                  <a:gd name="connsiteY1" fmla="*/ 28 h 228112"/>
                  <a:gd name="connsiteX2" fmla="*/ 2884117 w 4685195"/>
                  <a:gd name="connsiteY2" fmla="*/ 56262 h 228112"/>
                  <a:gd name="connsiteX3" fmla="*/ 4685195 w 4685195"/>
                  <a:gd name="connsiteY3" fmla="*/ 228112 h 228112"/>
                  <a:gd name="connsiteX0" fmla="*/ 0 w 4685195"/>
                  <a:gd name="connsiteY0" fmla="*/ 1765 h 228092"/>
                  <a:gd name="connsiteX1" fmla="*/ 1968785 w 4685195"/>
                  <a:gd name="connsiteY1" fmla="*/ 8 h 228092"/>
                  <a:gd name="connsiteX2" fmla="*/ 2884117 w 4685195"/>
                  <a:gd name="connsiteY2" fmla="*/ 56242 h 228092"/>
                  <a:gd name="connsiteX3" fmla="*/ 4685195 w 4685195"/>
                  <a:gd name="connsiteY3" fmla="*/ 228092 h 228092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82 h 228109"/>
                  <a:gd name="connsiteX1" fmla="*/ 1968785 w 4685195"/>
                  <a:gd name="connsiteY1" fmla="*/ 25 h 228109"/>
                  <a:gd name="connsiteX2" fmla="*/ 2884117 w 4685195"/>
                  <a:gd name="connsiteY2" fmla="*/ 56259 h 228109"/>
                  <a:gd name="connsiteX3" fmla="*/ 4685195 w 4685195"/>
                  <a:gd name="connsiteY3" fmla="*/ 228109 h 228109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84117 w 4685195"/>
                  <a:gd name="connsiteY2" fmla="*/ 56234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1757 h 228084"/>
                  <a:gd name="connsiteX1" fmla="*/ 1968785 w 4685195"/>
                  <a:gd name="connsiteY1" fmla="*/ 0 h 228084"/>
                  <a:gd name="connsiteX2" fmla="*/ 2862866 w 4685195"/>
                  <a:gd name="connsiteY2" fmla="*/ 29767 h 228084"/>
                  <a:gd name="connsiteX3" fmla="*/ 4685195 w 4685195"/>
                  <a:gd name="connsiteY3" fmla="*/ 228084 h 228084"/>
                  <a:gd name="connsiteX0" fmla="*/ 0 w 4685195"/>
                  <a:gd name="connsiteY0" fmla="*/ 364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777284"/>
                  <a:gd name="connsiteY0" fmla="*/ 32403 h 226691"/>
                  <a:gd name="connsiteX1" fmla="*/ 2067959 w 4777284"/>
                  <a:gd name="connsiteY1" fmla="*/ 0 h 226691"/>
                  <a:gd name="connsiteX2" fmla="*/ 2954955 w 4777284"/>
                  <a:gd name="connsiteY2" fmla="*/ 28374 h 226691"/>
                  <a:gd name="connsiteX3" fmla="*/ 4777284 w 4777284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85195"/>
                  <a:gd name="connsiteY0" fmla="*/ 365 h 226691"/>
                  <a:gd name="connsiteX1" fmla="*/ 1975870 w 4685195"/>
                  <a:gd name="connsiteY1" fmla="*/ 0 h 226691"/>
                  <a:gd name="connsiteX2" fmla="*/ 2862866 w 4685195"/>
                  <a:gd name="connsiteY2" fmla="*/ 28374 h 226691"/>
                  <a:gd name="connsiteX3" fmla="*/ 4685195 w 4685195"/>
                  <a:gd name="connsiteY3" fmla="*/ 226691 h 226691"/>
                  <a:gd name="connsiteX0" fmla="*/ 0 w 4699805"/>
                  <a:gd name="connsiteY0" fmla="*/ 2 h 227286"/>
                  <a:gd name="connsiteX1" fmla="*/ 1990480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2 h 227286"/>
                  <a:gd name="connsiteX1" fmla="*/ 1997785 w 4699805"/>
                  <a:gd name="connsiteY1" fmla="*/ 595 h 227286"/>
                  <a:gd name="connsiteX2" fmla="*/ 2877476 w 4699805"/>
                  <a:gd name="connsiteY2" fmla="*/ 28969 h 227286"/>
                  <a:gd name="connsiteX3" fmla="*/ 4699805 w 4699805"/>
                  <a:gd name="connsiteY3" fmla="*/ 227286 h 227286"/>
                  <a:gd name="connsiteX0" fmla="*/ 0 w 4699805"/>
                  <a:gd name="connsiteY0" fmla="*/ 107 h 227391"/>
                  <a:gd name="connsiteX1" fmla="*/ 1997785 w 4699805"/>
                  <a:gd name="connsiteY1" fmla="*/ 700 h 227391"/>
                  <a:gd name="connsiteX2" fmla="*/ 2877476 w 4699805"/>
                  <a:gd name="connsiteY2" fmla="*/ 29074 h 227391"/>
                  <a:gd name="connsiteX3" fmla="*/ 4699805 w 4699805"/>
                  <a:gd name="connsiteY3" fmla="*/ 227391 h 227391"/>
                  <a:gd name="connsiteX0" fmla="*/ 0 w 4699805"/>
                  <a:gd name="connsiteY0" fmla="*/ 3 h 227287"/>
                  <a:gd name="connsiteX1" fmla="*/ 2000220 w 4699805"/>
                  <a:gd name="connsiteY1" fmla="*/ 3948 h 227287"/>
                  <a:gd name="connsiteX2" fmla="*/ 2877476 w 4699805"/>
                  <a:gd name="connsiteY2" fmla="*/ 28970 h 227287"/>
                  <a:gd name="connsiteX3" fmla="*/ 4699805 w 4699805"/>
                  <a:gd name="connsiteY3" fmla="*/ 227287 h 227287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77476 w 4699805"/>
                  <a:gd name="connsiteY2" fmla="*/ 29329 h 227646"/>
                  <a:gd name="connsiteX3" fmla="*/ 4699805 w 4699805"/>
                  <a:gd name="connsiteY3" fmla="*/ 227646 h 227646"/>
                  <a:gd name="connsiteX0" fmla="*/ 0 w 4699805"/>
                  <a:gd name="connsiteY0" fmla="*/ 362 h 227646"/>
                  <a:gd name="connsiteX1" fmla="*/ 2000220 w 4699805"/>
                  <a:gd name="connsiteY1" fmla="*/ 476 h 227646"/>
                  <a:gd name="connsiteX2" fmla="*/ 2862866 w 4699805"/>
                  <a:gd name="connsiteY2" fmla="*/ 28371 h 227646"/>
                  <a:gd name="connsiteX3" fmla="*/ 4699805 w 4699805"/>
                  <a:gd name="connsiteY3" fmla="*/ 227646 h 22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805" h="227646">
                    <a:moveTo>
                      <a:pt x="0" y="362"/>
                    </a:moveTo>
                    <a:cubicBezTo>
                      <a:pt x="1983805" y="255"/>
                      <a:pt x="1583" y="-461"/>
                      <a:pt x="2000220" y="476"/>
                    </a:cubicBezTo>
                    <a:cubicBezTo>
                      <a:pt x="2891850" y="30294"/>
                      <a:pt x="1970937" y="-1285"/>
                      <a:pt x="2862866" y="28371"/>
                    </a:cubicBezTo>
                    <a:lnTo>
                      <a:pt x="4699805" y="227646"/>
                    </a:lnTo>
                  </a:path>
                </a:pathLst>
              </a:custGeom>
              <a:ln w="12700">
                <a:solidFill>
                  <a:schemeClr val="tx2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8" name="Straight Connector 7"/>
            <p:cNvCxnSpPr/>
            <p:nvPr/>
          </p:nvCxnSpPr>
          <p:spPr bwMode="auto">
            <a:xfrm>
              <a:off x="1325593" y="4881134"/>
              <a:ext cx="448344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1098803" y="4327703"/>
            <a:ext cx="4963362" cy="1622271"/>
            <a:chOff x="1098803" y="4327703"/>
            <a:chExt cx="4963362" cy="1622271"/>
          </a:xfrm>
        </p:grpSpPr>
        <p:sp>
          <p:nvSpPr>
            <p:cNvPr id="100" name="Freeform 99"/>
            <p:cNvSpPr/>
            <p:nvPr/>
          </p:nvSpPr>
          <p:spPr>
            <a:xfrm rot="1199080">
              <a:off x="1098803" y="4494994"/>
              <a:ext cx="4963362" cy="626350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Freeform 100"/>
            <p:cNvSpPr/>
            <p:nvPr/>
          </p:nvSpPr>
          <p:spPr>
            <a:xfrm rot="1199080">
              <a:off x="1134584" y="4710952"/>
              <a:ext cx="4895620" cy="417767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2" name="Freeform 101"/>
            <p:cNvSpPr/>
            <p:nvPr/>
          </p:nvSpPr>
          <p:spPr>
            <a:xfrm rot="1199080">
              <a:off x="1162194" y="4929697"/>
              <a:ext cx="4829469" cy="203887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Freeform 96"/>
            <p:cNvSpPr/>
            <p:nvPr/>
          </p:nvSpPr>
          <p:spPr>
            <a:xfrm rot="1199080" flipV="1">
              <a:off x="1280403" y="5151288"/>
              <a:ext cx="4563007" cy="575827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Freeform 97"/>
            <p:cNvSpPr/>
            <p:nvPr/>
          </p:nvSpPr>
          <p:spPr>
            <a:xfrm rot="1199080" flipV="1">
              <a:off x="1262976" y="5149291"/>
              <a:ext cx="4620798" cy="383282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199080" flipV="1">
              <a:off x="1220904" y="5141877"/>
              <a:ext cx="4696771" cy="198285"/>
            </a:xfrm>
            <a:custGeom>
              <a:avLst/>
              <a:gdLst>
                <a:gd name="connsiteX0" fmla="*/ 0 w 2336800"/>
                <a:gd name="connsiteY0" fmla="*/ 83127 h 83386"/>
                <a:gd name="connsiteX1" fmla="*/ 544946 w 2336800"/>
                <a:gd name="connsiteY1" fmla="*/ 64654 h 83386"/>
                <a:gd name="connsiteX2" fmla="*/ 581891 w 2336800"/>
                <a:gd name="connsiteY2" fmla="*/ 55418 h 83386"/>
                <a:gd name="connsiteX3" fmla="*/ 711200 w 2336800"/>
                <a:gd name="connsiteY3" fmla="*/ 46182 h 83386"/>
                <a:gd name="connsiteX4" fmla="*/ 1191491 w 2336800"/>
                <a:gd name="connsiteY4" fmla="*/ 36945 h 83386"/>
                <a:gd name="connsiteX5" fmla="*/ 1459346 w 2336800"/>
                <a:gd name="connsiteY5" fmla="*/ 18472 h 83386"/>
                <a:gd name="connsiteX6" fmla="*/ 2004291 w 2336800"/>
                <a:gd name="connsiteY6" fmla="*/ 0 h 83386"/>
                <a:gd name="connsiteX7" fmla="*/ 2161309 w 2336800"/>
                <a:gd name="connsiteY7" fmla="*/ 9236 h 83386"/>
                <a:gd name="connsiteX8" fmla="*/ 2189019 w 2336800"/>
                <a:gd name="connsiteY8" fmla="*/ 36945 h 83386"/>
                <a:gd name="connsiteX9" fmla="*/ 2216728 w 2336800"/>
                <a:gd name="connsiteY9" fmla="*/ 46182 h 83386"/>
                <a:gd name="connsiteX10" fmla="*/ 2244437 w 2336800"/>
                <a:gd name="connsiteY10" fmla="*/ 64654 h 83386"/>
                <a:gd name="connsiteX11" fmla="*/ 2336800 w 2336800"/>
                <a:gd name="connsiteY11" fmla="*/ 83127 h 83386"/>
                <a:gd name="connsiteX0" fmla="*/ 0 w 2244437"/>
                <a:gd name="connsiteY0" fmla="*/ 83127 h 83127"/>
                <a:gd name="connsiteX1" fmla="*/ 544946 w 2244437"/>
                <a:gd name="connsiteY1" fmla="*/ 64654 h 83127"/>
                <a:gd name="connsiteX2" fmla="*/ 581891 w 2244437"/>
                <a:gd name="connsiteY2" fmla="*/ 55418 h 83127"/>
                <a:gd name="connsiteX3" fmla="*/ 711200 w 2244437"/>
                <a:gd name="connsiteY3" fmla="*/ 46182 h 83127"/>
                <a:gd name="connsiteX4" fmla="*/ 1191491 w 2244437"/>
                <a:gd name="connsiteY4" fmla="*/ 36945 h 83127"/>
                <a:gd name="connsiteX5" fmla="*/ 1459346 w 2244437"/>
                <a:gd name="connsiteY5" fmla="*/ 18472 h 83127"/>
                <a:gd name="connsiteX6" fmla="*/ 2004291 w 2244437"/>
                <a:gd name="connsiteY6" fmla="*/ 0 h 83127"/>
                <a:gd name="connsiteX7" fmla="*/ 2161309 w 2244437"/>
                <a:gd name="connsiteY7" fmla="*/ 9236 h 83127"/>
                <a:gd name="connsiteX8" fmla="*/ 2189019 w 2244437"/>
                <a:gd name="connsiteY8" fmla="*/ 36945 h 83127"/>
                <a:gd name="connsiteX9" fmla="*/ 2216728 w 2244437"/>
                <a:gd name="connsiteY9" fmla="*/ 46182 h 83127"/>
                <a:gd name="connsiteX10" fmla="*/ 2244437 w 2244437"/>
                <a:gd name="connsiteY10" fmla="*/ 64654 h 83127"/>
                <a:gd name="connsiteX0" fmla="*/ 0 w 2216728"/>
                <a:gd name="connsiteY0" fmla="*/ 83127 h 83127"/>
                <a:gd name="connsiteX1" fmla="*/ 544946 w 2216728"/>
                <a:gd name="connsiteY1" fmla="*/ 64654 h 83127"/>
                <a:gd name="connsiteX2" fmla="*/ 581891 w 2216728"/>
                <a:gd name="connsiteY2" fmla="*/ 55418 h 83127"/>
                <a:gd name="connsiteX3" fmla="*/ 711200 w 2216728"/>
                <a:gd name="connsiteY3" fmla="*/ 46182 h 83127"/>
                <a:gd name="connsiteX4" fmla="*/ 1191491 w 2216728"/>
                <a:gd name="connsiteY4" fmla="*/ 36945 h 83127"/>
                <a:gd name="connsiteX5" fmla="*/ 1459346 w 2216728"/>
                <a:gd name="connsiteY5" fmla="*/ 18472 h 83127"/>
                <a:gd name="connsiteX6" fmla="*/ 2004291 w 2216728"/>
                <a:gd name="connsiteY6" fmla="*/ 0 h 83127"/>
                <a:gd name="connsiteX7" fmla="*/ 2161309 w 2216728"/>
                <a:gd name="connsiteY7" fmla="*/ 9236 h 83127"/>
                <a:gd name="connsiteX8" fmla="*/ 2189019 w 2216728"/>
                <a:gd name="connsiteY8" fmla="*/ 36945 h 83127"/>
                <a:gd name="connsiteX9" fmla="*/ 2216728 w 2216728"/>
                <a:gd name="connsiteY9" fmla="*/ 46182 h 83127"/>
                <a:gd name="connsiteX0" fmla="*/ 0 w 2189019"/>
                <a:gd name="connsiteY0" fmla="*/ 83127 h 83127"/>
                <a:gd name="connsiteX1" fmla="*/ 544946 w 2189019"/>
                <a:gd name="connsiteY1" fmla="*/ 64654 h 83127"/>
                <a:gd name="connsiteX2" fmla="*/ 581891 w 2189019"/>
                <a:gd name="connsiteY2" fmla="*/ 55418 h 83127"/>
                <a:gd name="connsiteX3" fmla="*/ 711200 w 2189019"/>
                <a:gd name="connsiteY3" fmla="*/ 46182 h 83127"/>
                <a:gd name="connsiteX4" fmla="*/ 1191491 w 2189019"/>
                <a:gd name="connsiteY4" fmla="*/ 36945 h 83127"/>
                <a:gd name="connsiteX5" fmla="*/ 1459346 w 2189019"/>
                <a:gd name="connsiteY5" fmla="*/ 18472 h 83127"/>
                <a:gd name="connsiteX6" fmla="*/ 2004291 w 2189019"/>
                <a:gd name="connsiteY6" fmla="*/ 0 h 83127"/>
                <a:gd name="connsiteX7" fmla="*/ 2161309 w 2189019"/>
                <a:gd name="connsiteY7" fmla="*/ 9236 h 83127"/>
                <a:gd name="connsiteX8" fmla="*/ 2189019 w 2189019"/>
                <a:gd name="connsiteY8" fmla="*/ 36945 h 83127"/>
                <a:gd name="connsiteX0" fmla="*/ 0 w 2161309"/>
                <a:gd name="connsiteY0" fmla="*/ 83127 h 83127"/>
                <a:gd name="connsiteX1" fmla="*/ 544946 w 2161309"/>
                <a:gd name="connsiteY1" fmla="*/ 64654 h 83127"/>
                <a:gd name="connsiteX2" fmla="*/ 581891 w 2161309"/>
                <a:gd name="connsiteY2" fmla="*/ 55418 h 83127"/>
                <a:gd name="connsiteX3" fmla="*/ 711200 w 2161309"/>
                <a:gd name="connsiteY3" fmla="*/ 46182 h 83127"/>
                <a:gd name="connsiteX4" fmla="*/ 1191491 w 2161309"/>
                <a:gd name="connsiteY4" fmla="*/ 36945 h 83127"/>
                <a:gd name="connsiteX5" fmla="*/ 1459346 w 2161309"/>
                <a:gd name="connsiteY5" fmla="*/ 18472 h 83127"/>
                <a:gd name="connsiteX6" fmla="*/ 2004291 w 2161309"/>
                <a:gd name="connsiteY6" fmla="*/ 0 h 83127"/>
                <a:gd name="connsiteX7" fmla="*/ 2161309 w 2161309"/>
                <a:gd name="connsiteY7" fmla="*/ 9236 h 83127"/>
                <a:gd name="connsiteX0" fmla="*/ 0 w 2004291"/>
                <a:gd name="connsiteY0" fmla="*/ 83127 h 83127"/>
                <a:gd name="connsiteX1" fmla="*/ 544946 w 2004291"/>
                <a:gd name="connsiteY1" fmla="*/ 64654 h 83127"/>
                <a:gd name="connsiteX2" fmla="*/ 581891 w 2004291"/>
                <a:gd name="connsiteY2" fmla="*/ 55418 h 83127"/>
                <a:gd name="connsiteX3" fmla="*/ 711200 w 2004291"/>
                <a:gd name="connsiteY3" fmla="*/ 46182 h 83127"/>
                <a:gd name="connsiteX4" fmla="*/ 1191491 w 2004291"/>
                <a:gd name="connsiteY4" fmla="*/ 36945 h 83127"/>
                <a:gd name="connsiteX5" fmla="*/ 1459346 w 2004291"/>
                <a:gd name="connsiteY5" fmla="*/ 18472 h 83127"/>
                <a:gd name="connsiteX6" fmla="*/ 2004291 w 2004291"/>
                <a:gd name="connsiteY6" fmla="*/ 0 h 83127"/>
                <a:gd name="connsiteX0" fmla="*/ 0 w 1459346"/>
                <a:gd name="connsiteY0" fmla="*/ 64655 h 64655"/>
                <a:gd name="connsiteX1" fmla="*/ 544946 w 1459346"/>
                <a:gd name="connsiteY1" fmla="*/ 46182 h 64655"/>
                <a:gd name="connsiteX2" fmla="*/ 581891 w 1459346"/>
                <a:gd name="connsiteY2" fmla="*/ 36946 h 64655"/>
                <a:gd name="connsiteX3" fmla="*/ 711200 w 1459346"/>
                <a:gd name="connsiteY3" fmla="*/ 27710 h 64655"/>
                <a:gd name="connsiteX4" fmla="*/ 1191491 w 1459346"/>
                <a:gd name="connsiteY4" fmla="*/ 18473 h 64655"/>
                <a:gd name="connsiteX5" fmla="*/ 1459346 w 1459346"/>
                <a:gd name="connsiteY5" fmla="*/ 0 h 64655"/>
                <a:gd name="connsiteX0" fmla="*/ 0 w 1191491"/>
                <a:gd name="connsiteY0" fmla="*/ 46182 h 46182"/>
                <a:gd name="connsiteX1" fmla="*/ 544946 w 1191491"/>
                <a:gd name="connsiteY1" fmla="*/ 27709 h 46182"/>
                <a:gd name="connsiteX2" fmla="*/ 581891 w 1191491"/>
                <a:gd name="connsiteY2" fmla="*/ 18473 h 46182"/>
                <a:gd name="connsiteX3" fmla="*/ 711200 w 1191491"/>
                <a:gd name="connsiteY3" fmla="*/ 9237 h 46182"/>
                <a:gd name="connsiteX4" fmla="*/ 1191491 w 1191491"/>
                <a:gd name="connsiteY4" fmla="*/ 0 h 46182"/>
                <a:gd name="connsiteX0" fmla="*/ 0 w 711200"/>
                <a:gd name="connsiteY0" fmla="*/ 36945 h 36945"/>
                <a:gd name="connsiteX1" fmla="*/ 544946 w 711200"/>
                <a:gd name="connsiteY1" fmla="*/ 18472 h 36945"/>
                <a:gd name="connsiteX2" fmla="*/ 581891 w 711200"/>
                <a:gd name="connsiteY2" fmla="*/ 9236 h 36945"/>
                <a:gd name="connsiteX3" fmla="*/ 711200 w 711200"/>
                <a:gd name="connsiteY3" fmla="*/ 0 h 36945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2779661"/>
                <a:gd name="connsiteY0" fmla="*/ 27742 h 27742"/>
                <a:gd name="connsiteX1" fmla="*/ 544946 w 2779661"/>
                <a:gd name="connsiteY1" fmla="*/ 9269 h 27742"/>
                <a:gd name="connsiteX2" fmla="*/ 581891 w 2779661"/>
                <a:gd name="connsiteY2" fmla="*/ 33 h 27742"/>
                <a:gd name="connsiteX3" fmla="*/ 2779661 w 2779661"/>
                <a:gd name="connsiteY3" fmla="*/ 1941 h 27742"/>
                <a:gd name="connsiteX0" fmla="*/ 0 w 2779661"/>
                <a:gd name="connsiteY0" fmla="*/ 59889 h 66987"/>
                <a:gd name="connsiteX1" fmla="*/ 544946 w 2779661"/>
                <a:gd name="connsiteY1" fmla="*/ 41416 h 66987"/>
                <a:gd name="connsiteX2" fmla="*/ 581891 w 2779661"/>
                <a:gd name="connsiteY2" fmla="*/ 32180 h 66987"/>
                <a:gd name="connsiteX3" fmla="*/ 2779661 w 2779661"/>
                <a:gd name="connsiteY3" fmla="*/ 34088 h 66987"/>
                <a:gd name="connsiteX0" fmla="*/ 0 w 2779661"/>
                <a:gd name="connsiteY0" fmla="*/ 27743 h 27743"/>
                <a:gd name="connsiteX1" fmla="*/ 544946 w 2779661"/>
                <a:gd name="connsiteY1" fmla="*/ 9270 h 27743"/>
                <a:gd name="connsiteX2" fmla="*/ 581891 w 2779661"/>
                <a:gd name="connsiteY2" fmla="*/ 34 h 27743"/>
                <a:gd name="connsiteX3" fmla="*/ 2779661 w 2779661"/>
                <a:gd name="connsiteY3" fmla="*/ 1942 h 27743"/>
                <a:gd name="connsiteX0" fmla="*/ 0 w 2779661"/>
                <a:gd name="connsiteY0" fmla="*/ 27721 h 27721"/>
                <a:gd name="connsiteX1" fmla="*/ 544946 w 2779661"/>
                <a:gd name="connsiteY1" fmla="*/ 9248 h 27721"/>
                <a:gd name="connsiteX2" fmla="*/ 581891 w 2779661"/>
                <a:gd name="connsiteY2" fmla="*/ 12 h 27721"/>
                <a:gd name="connsiteX3" fmla="*/ 2779661 w 2779661"/>
                <a:gd name="connsiteY3" fmla="*/ 1920 h 27721"/>
                <a:gd name="connsiteX0" fmla="*/ 0 w 2779661"/>
                <a:gd name="connsiteY0" fmla="*/ 48473 h 48473"/>
                <a:gd name="connsiteX1" fmla="*/ 544946 w 2779661"/>
                <a:gd name="connsiteY1" fmla="*/ 30000 h 48473"/>
                <a:gd name="connsiteX2" fmla="*/ 581891 w 2779661"/>
                <a:gd name="connsiteY2" fmla="*/ 20764 h 48473"/>
                <a:gd name="connsiteX3" fmla="*/ 2779661 w 2779661"/>
                <a:gd name="connsiteY3" fmla="*/ 22672 h 48473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34248 h 34248"/>
                <a:gd name="connsiteX1" fmla="*/ 544946 w 2779661"/>
                <a:gd name="connsiteY1" fmla="*/ 15775 h 34248"/>
                <a:gd name="connsiteX2" fmla="*/ 581891 w 2779661"/>
                <a:gd name="connsiteY2" fmla="*/ 6539 h 34248"/>
                <a:gd name="connsiteX3" fmla="*/ 2779661 w 2779661"/>
                <a:gd name="connsiteY3" fmla="*/ 8447 h 34248"/>
                <a:gd name="connsiteX0" fmla="*/ 0 w 2779661"/>
                <a:gd name="connsiteY0" fmla="*/ 27709 h 27709"/>
                <a:gd name="connsiteX1" fmla="*/ 544946 w 2779661"/>
                <a:gd name="connsiteY1" fmla="*/ 9236 h 27709"/>
                <a:gd name="connsiteX2" fmla="*/ 581891 w 2779661"/>
                <a:gd name="connsiteY2" fmla="*/ 0 h 27709"/>
                <a:gd name="connsiteX3" fmla="*/ 2779661 w 2779661"/>
                <a:gd name="connsiteY3" fmla="*/ 1908 h 27709"/>
                <a:gd name="connsiteX0" fmla="*/ 0 w 4692279"/>
                <a:gd name="connsiteY0" fmla="*/ 27709 h 323684"/>
                <a:gd name="connsiteX1" fmla="*/ 544946 w 4692279"/>
                <a:gd name="connsiteY1" fmla="*/ 9236 h 323684"/>
                <a:gd name="connsiteX2" fmla="*/ 581891 w 4692279"/>
                <a:gd name="connsiteY2" fmla="*/ 0 h 323684"/>
                <a:gd name="connsiteX3" fmla="*/ 4692279 w 4692279"/>
                <a:gd name="connsiteY3" fmla="*/ 323684 h 323684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18481 h 314456"/>
                <a:gd name="connsiteX1" fmla="*/ 544946 w 4692279"/>
                <a:gd name="connsiteY1" fmla="*/ 8 h 314456"/>
                <a:gd name="connsiteX2" fmla="*/ 2891201 w 4692279"/>
                <a:gd name="connsiteY2" fmla="*/ 142606 h 314456"/>
                <a:gd name="connsiteX3" fmla="*/ 4692279 w 4692279"/>
                <a:gd name="connsiteY3" fmla="*/ 314456 h 314456"/>
                <a:gd name="connsiteX0" fmla="*/ 0 w 4692279"/>
                <a:gd name="connsiteY0" fmla="*/ 25 h 296000"/>
                <a:gd name="connsiteX1" fmla="*/ 1940449 w 4692279"/>
                <a:gd name="connsiteY1" fmla="*/ 95776 h 296000"/>
                <a:gd name="connsiteX2" fmla="*/ 2891201 w 4692279"/>
                <a:gd name="connsiteY2" fmla="*/ 124150 h 296000"/>
                <a:gd name="connsiteX3" fmla="*/ 4692279 w 4692279"/>
                <a:gd name="connsiteY3" fmla="*/ 296000 h 296000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3247 h 200321"/>
                <a:gd name="connsiteX1" fmla="*/ 2025454 w 4777284"/>
                <a:gd name="connsiteY1" fmla="*/ 97 h 200321"/>
                <a:gd name="connsiteX2" fmla="*/ 2976206 w 4777284"/>
                <a:gd name="connsiteY2" fmla="*/ 28471 h 200321"/>
                <a:gd name="connsiteX3" fmla="*/ 4777284 w 4777284"/>
                <a:gd name="connsiteY3" fmla="*/ 200321 h 200321"/>
                <a:gd name="connsiteX0" fmla="*/ 0 w 4777284"/>
                <a:gd name="connsiteY0" fmla="*/ 0 h 201253"/>
                <a:gd name="connsiteX1" fmla="*/ 2025454 w 4777284"/>
                <a:gd name="connsiteY1" fmla="*/ 1029 h 201253"/>
                <a:gd name="connsiteX2" fmla="*/ 2976206 w 4777284"/>
                <a:gd name="connsiteY2" fmla="*/ 29403 h 201253"/>
                <a:gd name="connsiteX3" fmla="*/ 4777284 w 4777284"/>
                <a:gd name="connsiteY3" fmla="*/ 201253 h 201253"/>
                <a:gd name="connsiteX0" fmla="*/ 0 w 4685195"/>
                <a:gd name="connsiteY0" fmla="*/ 0 h 226327"/>
                <a:gd name="connsiteX1" fmla="*/ 1933365 w 4685195"/>
                <a:gd name="connsiteY1" fmla="*/ 26103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0 h 226327"/>
                <a:gd name="connsiteX1" fmla="*/ 2004203 w 4685195"/>
                <a:gd name="connsiteY1" fmla="*/ 1029 h 226327"/>
                <a:gd name="connsiteX2" fmla="*/ 2884117 w 4685195"/>
                <a:gd name="connsiteY2" fmla="*/ 54477 h 226327"/>
                <a:gd name="connsiteX3" fmla="*/ 4685195 w 4685195"/>
                <a:gd name="connsiteY3" fmla="*/ 226327 h 226327"/>
                <a:gd name="connsiteX0" fmla="*/ 0 w 4685195"/>
                <a:gd name="connsiteY0" fmla="*/ 7 h 226334"/>
                <a:gd name="connsiteX1" fmla="*/ 2004203 w 4685195"/>
                <a:gd name="connsiteY1" fmla="*/ 1036 h 226334"/>
                <a:gd name="connsiteX2" fmla="*/ 2884117 w 4685195"/>
                <a:gd name="connsiteY2" fmla="*/ 54484 h 226334"/>
                <a:gd name="connsiteX3" fmla="*/ 4685195 w 4685195"/>
                <a:gd name="connsiteY3" fmla="*/ 226334 h 226334"/>
                <a:gd name="connsiteX0" fmla="*/ 0 w 4685195"/>
                <a:gd name="connsiteY0" fmla="*/ 2210 h 228537"/>
                <a:gd name="connsiteX1" fmla="*/ 1968785 w 4685195"/>
                <a:gd name="connsiteY1" fmla="*/ 453 h 228537"/>
                <a:gd name="connsiteX2" fmla="*/ 2884117 w 4685195"/>
                <a:gd name="connsiteY2" fmla="*/ 56687 h 228537"/>
                <a:gd name="connsiteX3" fmla="*/ 4685195 w 4685195"/>
                <a:gd name="connsiteY3" fmla="*/ 228537 h 228537"/>
                <a:gd name="connsiteX0" fmla="*/ 0 w 4685195"/>
                <a:gd name="connsiteY0" fmla="*/ 1785 h 228112"/>
                <a:gd name="connsiteX1" fmla="*/ 1968785 w 4685195"/>
                <a:gd name="connsiteY1" fmla="*/ 28 h 228112"/>
                <a:gd name="connsiteX2" fmla="*/ 2884117 w 4685195"/>
                <a:gd name="connsiteY2" fmla="*/ 56262 h 228112"/>
                <a:gd name="connsiteX3" fmla="*/ 4685195 w 4685195"/>
                <a:gd name="connsiteY3" fmla="*/ 228112 h 228112"/>
                <a:gd name="connsiteX0" fmla="*/ 0 w 4685195"/>
                <a:gd name="connsiteY0" fmla="*/ 1765 h 228092"/>
                <a:gd name="connsiteX1" fmla="*/ 1968785 w 4685195"/>
                <a:gd name="connsiteY1" fmla="*/ 8 h 228092"/>
                <a:gd name="connsiteX2" fmla="*/ 2884117 w 4685195"/>
                <a:gd name="connsiteY2" fmla="*/ 56242 h 228092"/>
                <a:gd name="connsiteX3" fmla="*/ 4685195 w 4685195"/>
                <a:gd name="connsiteY3" fmla="*/ 228092 h 228092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82 h 228109"/>
                <a:gd name="connsiteX1" fmla="*/ 1968785 w 4685195"/>
                <a:gd name="connsiteY1" fmla="*/ 25 h 228109"/>
                <a:gd name="connsiteX2" fmla="*/ 2884117 w 4685195"/>
                <a:gd name="connsiteY2" fmla="*/ 56259 h 228109"/>
                <a:gd name="connsiteX3" fmla="*/ 4685195 w 4685195"/>
                <a:gd name="connsiteY3" fmla="*/ 228109 h 228109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84117 w 4685195"/>
                <a:gd name="connsiteY2" fmla="*/ 56234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1757 h 228084"/>
                <a:gd name="connsiteX1" fmla="*/ 1968785 w 4685195"/>
                <a:gd name="connsiteY1" fmla="*/ 0 h 228084"/>
                <a:gd name="connsiteX2" fmla="*/ 2862866 w 4685195"/>
                <a:gd name="connsiteY2" fmla="*/ 29767 h 228084"/>
                <a:gd name="connsiteX3" fmla="*/ 4685195 w 4685195"/>
                <a:gd name="connsiteY3" fmla="*/ 228084 h 228084"/>
                <a:gd name="connsiteX0" fmla="*/ 0 w 4685195"/>
                <a:gd name="connsiteY0" fmla="*/ 364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777284"/>
                <a:gd name="connsiteY0" fmla="*/ 32403 h 226691"/>
                <a:gd name="connsiteX1" fmla="*/ 2067959 w 4777284"/>
                <a:gd name="connsiteY1" fmla="*/ 0 h 226691"/>
                <a:gd name="connsiteX2" fmla="*/ 2954955 w 4777284"/>
                <a:gd name="connsiteY2" fmla="*/ 28374 h 226691"/>
                <a:gd name="connsiteX3" fmla="*/ 4777284 w 4777284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85195"/>
                <a:gd name="connsiteY0" fmla="*/ 365 h 226691"/>
                <a:gd name="connsiteX1" fmla="*/ 1975870 w 4685195"/>
                <a:gd name="connsiteY1" fmla="*/ 0 h 226691"/>
                <a:gd name="connsiteX2" fmla="*/ 2862866 w 4685195"/>
                <a:gd name="connsiteY2" fmla="*/ 28374 h 226691"/>
                <a:gd name="connsiteX3" fmla="*/ 4685195 w 4685195"/>
                <a:gd name="connsiteY3" fmla="*/ 226691 h 226691"/>
                <a:gd name="connsiteX0" fmla="*/ 0 w 4699805"/>
                <a:gd name="connsiteY0" fmla="*/ 2 h 227286"/>
                <a:gd name="connsiteX1" fmla="*/ 1990480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2 h 227286"/>
                <a:gd name="connsiteX1" fmla="*/ 1997785 w 4699805"/>
                <a:gd name="connsiteY1" fmla="*/ 595 h 227286"/>
                <a:gd name="connsiteX2" fmla="*/ 2877476 w 4699805"/>
                <a:gd name="connsiteY2" fmla="*/ 28969 h 227286"/>
                <a:gd name="connsiteX3" fmla="*/ 4699805 w 4699805"/>
                <a:gd name="connsiteY3" fmla="*/ 227286 h 227286"/>
                <a:gd name="connsiteX0" fmla="*/ 0 w 4699805"/>
                <a:gd name="connsiteY0" fmla="*/ 107 h 227391"/>
                <a:gd name="connsiteX1" fmla="*/ 1997785 w 4699805"/>
                <a:gd name="connsiteY1" fmla="*/ 700 h 227391"/>
                <a:gd name="connsiteX2" fmla="*/ 2877476 w 4699805"/>
                <a:gd name="connsiteY2" fmla="*/ 29074 h 227391"/>
                <a:gd name="connsiteX3" fmla="*/ 4699805 w 4699805"/>
                <a:gd name="connsiteY3" fmla="*/ 227391 h 227391"/>
                <a:gd name="connsiteX0" fmla="*/ 0 w 4699805"/>
                <a:gd name="connsiteY0" fmla="*/ 3 h 227287"/>
                <a:gd name="connsiteX1" fmla="*/ 2000220 w 4699805"/>
                <a:gd name="connsiteY1" fmla="*/ 3948 h 227287"/>
                <a:gd name="connsiteX2" fmla="*/ 2877476 w 4699805"/>
                <a:gd name="connsiteY2" fmla="*/ 28970 h 227287"/>
                <a:gd name="connsiteX3" fmla="*/ 4699805 w 4699805"/>
                <a:gd name="connsiteY3" fmla="*/ 227287 h 227287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77476 w 4699805"/>
                <a:gd name="connsiteY2" fmla="*/ 29329 h 227646"/>
                <a:gd name="connsiteX3" fmla="*/ 4699805 w 4699805"/>
                <a:gd name="connsiteY3" fmla="*/ 227646 h 227646"/>
                <a:gd name="connsiteX0" fmla="*/ 0 w 4699805"/>
                <a:gd name="connsiteY0" fmla="*/ 362 h 227646"/>
                <a:gd name="connsiteX1" fmla="*/ 2000220 w 4699805"/>
                <a:gd name="connsiteY1" fmla="*/ 476 h 227646"/>
                <a:gd name="connsiteX2" fmla="*/ 2862866 w 4699805"/>
                <a:gd name="connsiteY2" fmla="*/ 28371 h 227646"/>
                <a:gd name="connsiteX3" fmla="*/ 4699805 w 4699805"/>
                <a:gd name="connsiteY3" fmla="*/ 227646 h 22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805" h="227646">
                  <a:moveTo>
                    <a:pt x="0" y="362"/>
                  </a:moveTo>
                  <a:cubicBezTo>
                    <a:pt x="1983805" y="255"/>
                    <a:pt x="1583" y="-461"/>
                    <a:pt x="2000220" y="476"/>
                  </a:cubicBezTo>
                  <a:cubicBezTo>
                    <a:pt x="2891850" y="30294"/>
                    <a:pt x="1970937" y="-1285"/>
                    <a:pt x="2862866" y="28371"/>
                  </a:cubicBezTo>
                  <a:lnTo>
                    <a:pt x="4699805" y="22764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 bwMode="auto">
            <a:xfrm>
              <a:off x="1342979" y="4327703"/>
              <a:ext cx="4460867" cy="1622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5" name="Oval 2"/>
          <p:cNvSpPr>
            <a:spLocks noChangeArrowheads="1"/>
          </p:cNvSpPr>
          <p:nvPr/>
        </p:nvSpPr>
        <p:spPr bwMode="auto">
          <a:xfrm>
            <a:off x="5745088" y="5904235"/>
            <a:ext cx="108000" cy="108000"/>
          </a:xfrm>
          <a:prstGeom prst="ellipse">
            <a:avLst/>
          </a:prstGeom>
          <a:solidFill>
            <a:srgbClr val="9900FF">
              <a:alpha val="21960"/>
            </a:srgbClr>
          </a:solidFill>
          <a:ln w="15875">
            <a:solidFill>
              <a:srgbClr val="99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1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 </a:t>
            </a:r>
            <a:r>
              <a:rPr lang="en-US" dirty="0" smtClean="0"/>
              <a:t>OPAL-PC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4" descr="Rectangle: Click to edit Master text styles&#10;Second level&#10;Third level&#10;Fourth level&#10;Fifth level"/>
              <p:cNvSpPr txBox="1">
                <a:spLocks noChangeArrowheads="1"/>
              </p:cNvSpPr>
              <p:nvPr/>
            </p:nvSpPr>
            <p:spPr bwMode="auto">
              <a:xfrm>
                <a:off x="700221" y="1484784"/>
                <a:ext cx="8915400" cy="5145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10000"/>
                  <a:buFont typeface="Wingdings" pitchFamily="2" charset="2"/>
                  <a:buBlip>
                    <a:blip r:embed="rId2"/>
                  </a:buBlip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95000"/>
                  <a:buFont typeface="Wingdings" pitchFamily="2" charset="2"/>
                  <a:buChar char="w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12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12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12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12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12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ru-RU" b="0" dirty="0" smtClean="0"/>
                  <a:t>Параметры предмета, изображения, диафрагмы</a:t>
                </a:r>
              </a:p>
              <a:p>
                <a:pPr lvl="1"/>
                <a:r>
                  <a:rPr lang="ru-RU" b="0" dirty="0" smtClean="0"/>
                  <a:t>например</a:t>
                </a:r>
                <a:r>
                  <a:rPr lang="en-US" b="0" dirty="0"/>
                  <a:t>:</a:t>
                </a:r>
                <a:r>
                  <a:rPr lang="ru-RU" b="0" dirty="0" smtClean="0"/>
                  <a:t> </a:t>
                </a:r>
                <a:r>
                  <a:rPr lang="en-US" b="0" dirty="0" smtClean="0"/>
                  <a:t>A</a:t>
                </a:r>
                <a:r>
                  <a:rPr lang="ru-RU" b="0" dirty="0" smtClean="0"/>
                  <a:t>=10мм, </a:t>
                </a:r>
                <a:r>
                  <a:rPr lang="en-US" b="0" dirty="0" smtClean="0"/>
                  <a:t>ND=0, SD=-</a:t>
                </a:r>
                <a:r>
                  <a:rPr lang="ru-RU" b="0" dirty="0" smtClean="0"/>
                  <a:t>0.000000</a:t>
                </a:r>
                <a:r>
                  <a:rPr lang="en-US" b="0" dirty="0" smtClean="0"/>
                  <a:t>1</a:t>
                </a:r>
                <a:r>
                  <a:rPr lang="ru-RU" b="0" dirty="0" smtClean="0"/>
                  <a:t>, </a:t>
                </a:r>
                <a:r>
                  <a:rPr lang="el-GR" b="0" dirty="0" smtClean="0"/>
                  <a:t>ω</a:t>
                </a:r>
                <a:r>
                  <a:rPr lang="ru-RU" b="0" dirty="0" smtClean="0"/>
                  <a:t>=10°</a:t>
                </a:r>
              </a:p>
              <a:p>
                <a:pPr lvl="1"/>
                <a:r>
                  <a:rPr lang="ru-RU" b="0" dirty="0" smtClean="0"/>
                  <a:t>Координаты верхнего луча </a:t>
                </a:r>
                <a:r>
                  <a:rPr lang="ru-RU" b="0" dirty="0" err="1" smtClean="0"/>
                  <a:t>внеосевого</a:t>
                </a:r>
                <a:r>
                  <a:rPr lang="ru-RU" b="0" dirty="0" smtClean="0"/>
                  <a:t> пучка:</a:t>
                </a:r>
                <a:r>
                  <a:rPr lang="en-US" b="0" dirty="0" smtClean="0"/>
                  <a:t> x=0, y=A, z=SD; X=1, </a:t>
                </a:r>
                <a:r>
                  <a:rPr lang="en-US" b="0" dirty="0" smtClean="0"/>
                  <a:t>Y=cos</a:t>
                </a:r>
                <a:r>
                  <a:rPr lang="en-US" b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r>
                  <a:rPr lang="en-US" b="0" dirty="0" smtClean="0"/>
                  <a:t>), Z=</a:t>
                </a:r>
                <a:r>
                  <a:rPr lang="en-US" b="0" dirty="0" err="1" smtClean="0"/>
                  <a:t>cos</a:t>
                </a:r>
                <a:r>
                  <a:rPr lang="en-US" b="0" dirty="0" smtClean="0"/>
                  <a:t>(</a:t>
                </a:r>
                <a:r>
                  <a:rPr lang="el-GR" b="0" dirty="0" smtClean="0"/>
                  <a:t>ω</a:t>
                </a:r>
                <a:r>
                  <a:rPr lang="en-US" b="0" dirty="0" smtClean="0"/>
                  <a:t>) </a:t>
                </a:r>
                <a:r>
                  <a:rPr lang="ru-RU" b="0" dirty="0" smtClean="0"/>
                  <a:t/>
                </a:r>
                <a:br>
                  <a:rPr lang="ru-RU" b="0" dirty="0" smtClean="0"/>
                </a:br>
                <a:r>
                  <a:rPr lang="ru-RU" b="0" dirty="0" smtClean="0"/>
                  <a:t>(не забываем перевести угол из градусов в радианы)</a:t>
                </a:r>
                <a:endParaRPr lang="en-US" b="0" dirty="0" smtClean="0"/>
              </a:p>
              <a:p>
                <a:r>
                  <a:rPr lang="ru-RU" b="0" dirty="0" smtClean="0"/>
                  <a:t>Погрешности</a:t>
                </a:r>
              </a:p>
              <a:p>
                <a:pPr lvl="1"/>
                <a:r>
                  <a:rPr lang="ru-RU" b="0" dirty="0" smtClean="0"/>
                  <a:t>стекла лучше задавать показателем преломления, а не маркой стекла (1.5)</a:t>
                </a:r>
              </a:p>
              <a:p>
                <a:pPr lvl="1"/>
                <a:r>
                  <a:rPr lang="ru-RU" b="0" dirty="0" smtClean="0"/>
                  <a:t>диафрагма перед  О.С.</a:t>
                </a:r>
              </a:p>
              <a:p>
                <a:pPr lvl="1"/>
                <a:r>
                  <a:rPr lang="ru-RU" b="0" dirty="0" smtClean="0"/>
                  <a:t>задана </a:t>
                </a:r>
                <a:r>
                  <a:rPr lang="ru-RU" dirty="0" smtClean="0"/>
                  <a:t>передняя</a:t>
                </a:r>
                <a:r>
                  <a:rPr lang="ru-RU" b="0" dirty="0" smtClean="0"/>
                  <a:t> апертура</a:t>
                </a:r>
              </a:p>
              <a:p>
                <a:pPr lvl="1"/>
                <a:r>
                  <a:rPr lang="ru-RU" b="0" dirty="0" smtClean="0"/>
                  <a:t>все лучи проходят</a:t>
                </a:r>
              </a:p>
            </p:txBody>
          </p:sp>
        </mc:Choice>
        <mc:Fallback>
          <p:sp>
            <p:nvSpPr>
              <p:cNvPr id="6" name="Rectangle 4" descr="Rectangle: Click to edit Master text styles&#10;Second level&#10;Third level&#10;Fourth level&#10;Fifth level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0221" y="1484784"/>
                <a:ext cx="8915400" cy="5145088"/>
              </a:xfrm>
              <a:prstGeom prst="rect">
                <a:avLst/>
              </a:prstGeom>
              <a:blipFill rotWithShape="1">
                <a:blip r:embed="rId3"/>
                <a:stretch>
                  <a:fillRect t="-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53" y="3356767"/>
            <a:ext cx="4891018" cy="327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44" y="5465498"/>
            <a:ext cx="528637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07" name="Group 55306"/>
          <p:cNvGrpSpPr/>
          <p:nvPr/>
        </p:nvGrpSpPr>
        <p:grpSpPr>
          <a:xfrm>
            <a:off x="883568" y="4297147"/>
            <a:ext cx="1981200" cy="2336701"/>
            <a:chOff x="694654" y="3717032"/>
            <a:chExt cx="2314056" cy="2963134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027510" y="3717032"/>
              <a:ext cx="1981200" cy="2460625"/>
              <a:chOff x="205" y="2275"/>
              <a:chExt cx="1248" cy="1550"/>
            </a:xfrm>
          </p:grpSpPr>
          <p:sp>
            <p:nvSpPr>
              <p:cNvPr id="8" name="AutoShape 21"/>
              <p:cNvSpPr>
                <a:spLocks noChangeAspect="1" noChangeArrowheads="1" noTextEdit="1"/>
              </p:cNvSpPr>
              <p:nvPr/>
            </p:nvSpPr>
            <p:spPr bwMode="auto">
              <a:xfrm>
                <a:off x="634" y="2275"/>
                <a:ext cx="678" cy="1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22"/>
              <p:cNvSpPr>
                <a:spLocks/>
              </p:cNvSpPr>
              <p:nvPr/>
            </p:nvSpPr>
            <p:spPr bwMode="auto">
              <a:xfrm>
                <a:off x="761" y="2387"/>
                <a:ext cx="423" cy="1438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0 h 1768"/>
                  <a:gd name="T6" fmla="*/ 302 w 535"/>
                  <a:gd name="T7" fmla="*/ 212 h 1768"/>
                  <a:gd name="T8" fmla="*/ 314 w 535"/>
                  <a:gd name="T9" fmla="*/ 285 h 1768"/>
                  <a:gd name="T10" fmla="*/ 323 w 535"/>
                  <a:gd name="T11" fmla="*/ 360 h 1768"/>
                  <a:gd name="T12" fmla="*/ 329 w 535"/>
                  <a:gd name="T13" fmla="*/ 434 h 1768"/>
                  <a:gd name="T14" fmla="*/ 334 w 535"/>
                  <a:gd name="T15" fmla="*/ 508 h 1768"/>
                  <a:gd name="T16" fmla="*/ 334 w 535"/>
                  <a:gd name="T17" fmla="*/ 585 h 1768"/>
                  <a:gd name="T18" fmla="*/ 334 w 535"/>
                  <a:gd name="T19" fmla="*/ 660 h 1768"/>
                  <a:gd name="T20" fmla="*/ 329 w 535"/>
                  <a:gd name="T21" fmla="*/ 735 h 1768"/>
                  <a:gd name="T22" fmla="*/ 323 w 535"/>
                  <a:gd name="T23" fmla="*/ 810 h 1768"/>
                  <a:gd name="T24" fmla="*/ 314 w 535"/>
                  <a:gd name="T25" fmla="*/ 884 h 1768"/>
                  <a:gd name="T26" fmla="*/ 302 w 535"/>
                  <a:gd name="T27" fmla="*/ 956 h 1768"/>
                  <a:gd name="T28" fmla="*/ 288 w 535"/>
                  <a:gd name="T29" fmla="*/ 1029 h 1768"/>
                  <a:gd name="T30" fmla="*/ 270 w 535"/>
                  <a:gd name="T31" fmla="*/ 1100 h 1768"/>
                  <a:gd name="T32" fmla="*/ 251 w 535"/>
                  <a:gd name="T33" fmla="*/ 1170 h 1768"/>
                  <a:gd name="T34" fmla="*/ 85 w 535"/>
                  <a:gd name="T35" fmla="*/ 1170 h 1768"/>
                  <a:gd name="T36" fmla="*/ 65 w 535"/>
                  <a:gd name="T37" fmla="*/ 1100 h 1768"/>
                  <a:gd name="T38" fmla="*/ 48 w 535"/>
                  <a:gd name="T39" fmla="*/ 1029 h 1768"/>
                  <a:gd name="T40" fmla="*/ 33 w 535"/>
                  <a:gd name="T41" fmla="*/ 956 h 1768"/>
                  <a:gd name="T42" fmla="*/ 21 w 535"/>
                  <a:gd name="T43" fmla="*/ 884 h 1768"/>
                  <a:gd name="T44" fmla="*/ 13 w 535"/>
                  <a:gd name="T45" fmla="*/ 810 h 1768"/>
                  <a:gd name="T46" fmla="*/ 6 w 535"/>
                  <a:gd name="T47" fmla="*/ 735 h 1768"/>
                  <a:gd name="T48" fmla="*/ 2 w 535"/>
                  <a:gd name="T49" fmla="*/ 660 h 1768"/>
                  <a:gd name="T50" fmla="*/ 0 w 535"/>
                  <a:gd name="T51" fmla="*/ 585 h 1768"/>
                  <a:gd name="T52" fmla="*/ 2 w 535"/>
                  <a:gd name="T53" fmla="*/ 508 h 1768"/>
                  <a:gd name="T54" fmla="*/ 6 w 535"/>
                  <a:gd name="T55" fmla="*/ 434 h 1768"/>
                  <a:gd name="T56" fmla="*/ 13 w 535"/>
                  <a:gd name="T57" fmla="*/ 360 h 1768"/>
                  <a:gd name="T58" fmla="*/ 21 w 535"/>
                  <a:gd name="T59" fmla="*/ 285 h 1768"/>
                  <a:gd name="T60" fmla="*/ 33 w 535"/>
                  <a:gd name="T61" fmla="*/ 212 h 1768"/>
                  <a:gd name="T62" fmla="*/ 48 w 535"/>
                  <a:gd name="T63" fmla="*/ 140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23"/>
              <p:cNvSpPr>
                <a:spLocks/>
              </p:cNvSpPr>
              <p:nvPr/>
            </p:nvSpPr>
            <p:spPr bwMode="auto">
              <a:xfrm>
                <a:off x="761" y="2383"/>
                <a:ext cx="423" cy="1439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1 h 1768"/>
                  <a:gd name="T6" fmla="*/ 302 w 535"/>
                  <a:gd name="T7" fmla="*/ 212 h 1768"/>
                  <a:gd name="T8" fmla="*/ 314 w 535"/>
                  <a:gd name="T9" fmla="*/ 286 h 1768"/>
                  <a:gd name="T10" fmla="*/ 323 w 535"/>
                  <a:gd name="T11" fmla="*/ 361 h 1768"/>
                  <a:gd name="T12" fmla="*/ 329 w 535"/>
                  <a:gd name="T13" fmla="*/ 435 h 1768"/>
                  <a:gd name="T14" fmla="*/ 334 w 535"/>
                  <a:gd name="T15" fmla="*/ 510 h 1768"/>
                  <a:gd name="T16" fmla="*/ 334 w 535"/>
                  <a:gd name="T17" fmla="*/ 586 h 1768"/>
                  <a:gd name="T18" fmla="*/ 334 w 535"/>
                  <a:gd name="T19" fmla="*/ 660 h 1768"/>
                  <a:gd name="T20" fmla="*/ 329 w 535"/>
                  <a:gd name="T21" fmla="*/ 736 h 1768"/>
                  <a:gd name="T22" fmla="*/ 323 w 535"/>
                  <a:gd name="T23" fmla="*/ 811 h 1768"/>
                  <a:gd name="T24" fmla="*/ 314 w 535"/>
                  <a:gd name="T25" fmla="*/ 885 h 1768"/>
                  <a:gd name="T26" fmla="*/ 302 w 535"/>
                  <a:gd name="T27" fmla="*/ 958 h 1768"/>
                  <a:gd name="T28" fmla="*/ 288 w 535"/>
                  <a:gd name="T29" fmla="*/ 1030 h 1768"/>
                  <a:gd name="T30" fmla="*/ 270 w 535"/>
                  <a:gd name="T31" fmla="*/ 1101 h 1768"/>
                  <a:gd name="T32" fmla="*/ 251 w 535"/>
                  <a:gd name="T33" fmla="*/ 1171 h 1768"/>
                  <a:gd name="T34" fmla="*/ 85 w 535"/>
                  <a:gd name="T35" fmla="*/ 1171 h 1768"/>
                  <a:gd name="T36" fmla="*/ 65 w 535"/>
                  <a:gd name="T37" fmla="*/ 1101 h 1768"/>
                  <a:gd name="T38" fmla="*/ 48 w 535"/>
                  <a:gd name="T39" fmla="*/ 1030 h 1768"/>
                  <a:gd name="T40" fmla="*/ 33 w 535"/>
                  <a:gd name="T41" fmla="*/ 958 h 1768"/>
                  <a:gd name="T42" fmla="*/ 21 w 535"/>
                  <a:gd name="T43" fmla="*/ 885 h 1768"/>
                  <a:gd name="T44" fmla="*/ 13 w 535"/>
                  <a:gd name="T45" fmla="*/ 811 h 1768"/>
                  <a:gd name="T46" fmla="*/ 6 w 535"/>
                  <a:gd name="T47" fmla="*/ 736 h 1768"/>
                  <a:gd name="T48" fmla="*/ 2 w 535"/>
                  <a:gd name="T49" fmla="*/ 660 h 1768"/>
                  <a:gd name="T50" fmla="*/ 0 w 535"/>
                  <a:gd name="T51" fmla="*/ 586 h 1768"/>
                  <a:gd name="T52" fmla="*/ 2 w 535"/>
                  <a:gd name="T53" fmla="*/ 510 h 1768"/>
                  <a:gd name="T54" fmla="*/ 6 w 535"/>
                  <a:gd name="T55" fmla="*/ 435 h 1768"/>
                  <a:gd name="T56" fmla="*/ 13 w 535"/>
                  <a:gd name="T57" fmla="*/ 361 h 1768"/>
                  <a:gd name="T58" fmla="*/ 21 w 535"/>
                  <a:gd name="T59" fmla="*/ 286 h 1768"/>
                  <a:gd name="T60" fmla="*/ 33 w 535"/>
                  <a:gd name="T61" fmla="*/ 212 h 1768"/>
                  <a:gd name="T62" fmla="*/ 48 w 535"/>
                  <a:gd name="T63" fmla="*/ 141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24"/>
              <p:cNvSpPr>
                <a:spLocks noChangeShapeType="1"/>
              </p:cNvSpPr>
              <p:nvPr/>
            </p:nvSpPr>
            <p:spPr bwMode="auto">
              <a:xfrm>
                <a:off x="324" y="2555"/>
                <a:ext cx="21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" name="Line 25"/>
              <p:cNvSpPr>
                <a:spLocks noChangeShapeType="1"/>
              </p:cNvSpPr>
              <p:nvPr/>
            </p:nvSpPr>
            <p:spPr bwMode="auto">
              <a:xfrm>
                <a:off x="205" y="3112"/>
                <a:ext cx="11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" name="Line 26"/>
              <p:cNvSpPr>
                <a:spLocks noChangeShapeType="1"/>
              </p:cNvSpPr>
              <p:nvPr/>
            </p:nvSpPr>
            <p:spPr bwMode="auto">
              <a:xfrm>
                <a:off x="477" y="2549"/>
                <a:ext cx="0" cy="55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Text Box 30"/>
              <p:cNvSpPr txBox="1">
                <a:spLocks noChangeArrowheads="1"/>
              </p:cNvSpPr>
              <p:nvPr/>
            </p:nvSpPr>
            <p:spPr bwMode="auto">
              <a:xfrm>
                <a:off x="287" y="2676"/>
                <a:ext cx="14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0" i="1" dirty="0" smtClean="0">
                    <a:solidFill>
                      <a:srgbClr val="000000"/>
                    </a:solidFill>
                    <a:latin typeface="Times New Roman" pitchFamily="18" charset="0"/>
                  </a:rPr>
                  <a:t>A</a:t>
                </a:r>
                <a:endParaRPr lang="ru-RU" sz="1600" b="0" i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" name="Text Box 32"/>
              <p:cNvSpPr txBox="1">
                <a:spLocks noChangeArrowheads="1"/>
              </p:cNvSpPr>
              <p:nvPr/>
            </p:nvSpPr>
            <p:spPr bwMode="auto">
              <a:xfrm>
                <a:off x="849" y="3163"/>
                <a:ext cx="2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0" i="1" dirty="0">
                    <a:solidFill>
                      <a:srgbClr val="000000"/>
                    </a:solidFill>
                    <a:latin typeface="Times New Roman" pitchFamily="18" charset="0"/>
                  </a:rPr>
                  <a:t>n</a:t>
                </a:r>
                <a:endParaRPr lang="ru-RU" sz="1600" b="0" i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Text Box 32"/>
              <p:cNvSpPr txBox="1">
                <a:spLocks noChangeArrowheads="1"/>
              </p:cNvSpPr>
              <p:nvPr/>
            </p:nvSpPr>
            <p:spPr bwMode="auto">
              <a:xfrm>
                <a:off x="1168" y="2925"/>
                <a:ext cx="2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ru-RU" sz="1600" dirty="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42" name="Group 22"/>
            <p:cNvGrpSpPr>
              <a:grpSpLocks/>
            </p:cNvGrpSpPr>
            <p:nvPr/>
          </p:nvGrpSpPr>
          <p:grpSpPr bwMode="auto">
            <a:xfrm>
              <a:off x="1153842" y="3761881"/>
              <a:ext cx="136134" cy="2566732"/>
              <a:chOff x="9405" y="9006"/>
              <a:chExt cx="228" cy="1965"/>
            </a:xfrm>
          </p:grpSpPr>
          <p:sp>
            <p:nvSpPr>
              <p:cNvPr id="55" name="Line 23"/>
              <p:cNvSpPr>
                <a:spLocks noChangeShapeType="1"/>
              </p:cNvSpPr>
              <p:nvPr/>
            </p:nvSpPr>
            <p:spPr bwMode="auto">
              <a:xfrm>
                <a:off x="9405" y="9312"/>
                <a:ext cx="2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24"/>
              <p:cNvSpPr>
                <a:spLocks noChangeShapeType="1"/>
              </p:cNvSpPr>
              <p:nvPr/>
            </p:nvSpPr>
            <p:spPr bwMode="auto">
              <a:xfrm>
                <a:off x="9405" y="10659"/>
                <a:ext cx="21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25"/>
              <p:cNvSpPr>
                <a:spLocks noChangeShapeType="1"/>
              </p:cNvSpPr>
              <p:nvPr/>
            </p:nvSpPr>
            <p:spPr bwMode="auto">
              <a:xfrm>
                <a:off x="9519" y="9006"/>
                <a:ext cx="0" cy="2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26"/>
              <p:cNvSpPr>
                <a:spLocks noChangeShapeType="1"/>
              </p:cNvSpPr>
              <p:nvPr/>
            </p:nvSpPr>
            <p:spPr bwMode="auto">
              <a:xfrm>
                <a:off x="9510" y="10659"/>
                <a:ext cx="0" cy="3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>
              <a:off x="1895873" y="5049804"/>
              <a:ext cx="0" cy="16287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28"/>
            <p:cNvSpPr>
              <a:spLocks noChangeShapeType="1"/>
            </p:cNvSpPr>
            <p:nvPr/>
          </p:nvSpPr>
          <p:spPr bwMode="auto">
            <a:xfrm>
              <a:off x="1216423" y="5921071"/>
              <a:ext cx="0" cy="759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29"/>
            <p:cNvSpPr>
              <a:spLocks noChangeShapeType="1"/>
            </p:cNvSpPr>
            <p:nvPr/>
          </p:nvSpPr>
          <p:spPr bwMode="auto">
            <a:xfrm>
              <a:off x="1218010" y="6549991"/>
              <a:ext cx="6810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317167" y="6177325"/>
              <a:ext cx="527049" cy="36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0" i="1" dirty="0" smtClean="0">
                  <a:solidFill>
                    <a:srgbClr val="000000"/>
                  </a:solidFill>
                  <a:latin typeface="Times New Roman" pitchFamily="18" charset="0"/>
                </a:rPr>
                <a:t>SD</a:t>
              </a:r>
              <a:endParaRPr lang="ru-RU" sz="1600" b="0" i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cxnSp>
          <p:nvCxnSpPr>
            <p:cNvPr id="55296" name="Straight Connector 55295"/>
            <p:cNvCxnSpPr/>
            <p:nvPr/>
          </p:nvCxnSpPr>
          <p:spPr bwMode="auto">
            <a:xfrm>
              <a:off x="694654" y="3887800"/>
              <a:ext cx="990509" cy="5493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875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 </a:t>
            </a:r>
            <a:r>
              <a:rPr lang="en-US" dirty="0" smtClean="0"/>
              <a:t>OPAL-PC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00221" y="1484784"/>
            <a:ext cx="89154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b="0" dirty="0" smtClean="0"/>
              <a:t>Результаты для </a:t>
            </a:r>
            <a:r>
              <a:rPr lang="ru-RU" dirty="0" smtClean="0"/>
              <a:t>верхнего</a:t>
            </a:r>
            <a:r>
              <a:rPr lang="ru-RU" b="0" dirty="0" smtClean="0"/>
              <a:t> луча</a:t>
            </a:r>
          </a:p>
          <a:p>
            <a:pPr lvl="1"/>
            <a:r>
              <a:rPr lang="ru-RU" b="0" dirty="0" smtClean="0"/>
              <a:t>Координаты луча меняются сильнее:</a:t>
            </a:r>
          </a:p>
          <a:p>
            <a:pPr lvl="2"/>
            <a:r>
              <a:rPr lang="ru-RU" b="0" dirty="0" smtClean="0"/>
              <a:t>чем меньше радиус</a:t>
            </a:r>
          </a:p>
          <a:p>
            <a:pPr lvl="2"/>
            <a:r>
              <a:rPr lang="ru-RU" b="0" dirty="0"/>
              <a:t>ч</a:t>
            </a:r>
            <a:r>
              <a:rPr lang="ru-RU" b="0" dirty="0" smtClean="0"/>
              <a:t>ем больше величина </a:t>
            </a:r>
            <a:r>
              <a:rPr lang="ru-RU" b="0" dirty="0" smtClean="0"/>
              <a:t>предмета</a:t>
            </a:r>
            <a:endParaRPr lang="en-US" b="0" dirty="0" smtClean="0"/>
          </a:p>
          <a:p>
            <a:pPr lvl="2"/>
            <a:r>
              <a:rPr lang="ru-RU" b="0" dirty="0"/>
              <a:t>ч</a:t>
            </a:r>
            <a:r>
              <a:rPr lang="ru-RU" b="0" dirty="0" smtClean="0"/>
              <a:t>ем больше показатель преломления</a:t>
            </a:r>
            <a:endParaRPr lang="ru-RU" b="0" dirty="0" smtClean="0"/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944960" y="3717032"/>
            <a:ext cx="2063750" cy="2460625"/>
            <a:chOff x="153" y="2275"/>
            <a:chExt cx="1300" cy="1550"/>
          </a:xfrm>
        </p:grpSpPr>
        <p:sp>
          <p:nvSpPr>
            <p:cNvPr id="8" name="AutoShape 21"/>
            <p:cNvSpPr>
              <a:spLocks noChangeAspect="1" noChangeArrowheads="1" noTextEdit="1"/>
            </p:cNvSpPr>
            <p:nvPr/>
          </p:nvSpPr>
          <p:spPr bwMode="auto">
            <a:xfrm>
              <a:off x="634" y="2275"/>
              <a:ext cx="678" cy="1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auto">
            <a:xfrm>
              <a:off x="761" y="2387"/>
              <a:ext cx="423" cy="1438"/>
            </a:xfrm>
            <a:custGeom>
              <a:avLst/>
              <a:gdLst>
                <a:gd name="T0" fmla="*/ 251 w 535"/>
                <a:gd name="T1" fmla="*/ 0 h 1768"/>
                <a:gd name="T2" fmla="*/ 270 w 535"/>
                <a:gd name="T3" fmla="*/ 69 h 1768"/>
                <a:gd name="T4" fmla="*/ 288 w 535"/>
                <a:gd name="T5" fmla="*/ 140 h 1768"/>
                <a:gd name="T6" fmla="*/ 302 w 535"/>
                <a:gd name="T7" fmla="*/ 212 h 1768"/>
                <a:gd name="T8" fmla="*/ 314 w 535"/>
                <a:gd name="T9" fmla="*/ 285 h 1768"/>
                <a:gd name="T10" fmla="*/ 323 w 535"/>
                <a:gd name="T11" fmla="*/ 360 h 1768"/>
                <a:gd name="T12" fmla="*/ 329 w 535"/>
                <a:gd name="T13" fmla="*/ 434 h 1768"/>
                <a:gd name="T14" fmla="*/ 334 w 535"/>
                <a:gd name="T15" fmla="*/ 508 h 1768"/>
                <a:gd name="T16" fmla="*/ 334 w 535"/>
                <a:gd name="T17" fmla="*/ 585 h 1768"/>
                <a:gd name="T18" fmla="*/ 334 w 535"/>
                <a:gd name="T19" fmla="*/ 660 h 1768"/>
                <a:gd name="T20" fmla="*/ 329 w 535"/>
                <a:gd name="T21" fmla="*/ 735 h 1768"/>
                <a:gd name="T22" fmla="*/ 323 w 535"/>
                <a:gd name="T23" fmla="*/ 810 h 1768"/>
                <a:gd name="T24" fmla="*/ 314 w 535"/>
                <a:gd name="T25" fmla="*/ 884 h 1768"/>
                <a:gd name="T26" fmla="*/ 302 w 535"/>
                <a:gd name="T27" fmla="*/ 956 h 1768"/>
                <a:gd name="T28" fmla="*/ 288 w 535"/>
                <a:gd name="T29" fmla="*/ 1029 h 1768"/>
                <a:gd name="T30" fmla="*/ 270 w 535"/>
                <a:gd name="T31" fmla="*/ 1100 h 1768"/>
                <a:gd name="T32" fmla="*/ 251 w 535"/>
                <a:gd name="T33" fmla="*/ 1170 h 1768"/>
                <a:gd name="T34" fmla="*/ 85 w 535"/>
                <a:gd name="T35" fmla="*/ 1170 h 1768"/>
                <a:gd name="T36" fmla="*/ 65 w 535"/>
                <a:gd name="T37" fmla="*/ 1100 h 1768"/>
                <a:gd name="T38" fmla="*/ 48 w 535"/>
                <a:gd name="T39" fmla="*/ 1029 h 1768"/>
                <a:gd name="T40" fmla="*/ 33 w 535"/>
                <a:gd name="T41" fmla="*/ 956 h 1768"/>
                <a:gd name="T42" fmla="*/ 21 w 535"/>
                <a:gd name="T43" fmla="*/ 884 h 1768"/>
                <a:gd name="T44" fmla="*/ 13 w 535"/>
                <a:gd name="T45" fmla="*/ 810 h 1768"/>
                <a:gd name="T46" fmla="*/ 6 w 535"/>
                <a:gd name="T47" fmla="*/ 735 h 1768"/>
                <a:gd name="T48" fmla="*/ 2 w 535"/>
                <a:gd name="T49" fmla="*/ 660 h 1768"/>
                <a:gd name="T50" fmla="*/ 0 w 535"/>
                <a:gd name="T51" fmla="*/ 585 h 1768"/>
                <a:gd name="T52" fmla="*/ 2 w 535"/>
                <a:gd name="T53" fmla="*/ 508 h 1768"/>
                <a:gd name="T54" fmla="*/ 6 w 535"/>
                <a:gd name="T55" fmla="*/ 434 h 1768"/>
                <a:gd name="T56" fmla="*/ 13 w 535"/>
                <a:gd name="T57" fmla="*/ 360 h 1768"/>
                <a:gd name="T58" fmla="*/ 21 w 535"/>
                <a:gd name="T59" fmla="*/ 285 h 1768"/>
                <a:gd name="T60" fmla="*/ 33 w 535"/>
                <a:gd name="T61" fmla="*/ 212 h 1768"/>
                <a:gd name="T62" fmla="*/ 48 w 535"/>
                <a:gd name="T63" fmla="*/ 140 h 1768"/>
                <a:gd name="T64" fmla="*/ 65 w 535"/>
                <a:gd name="T65" fmla="*/ 69 h 1768"/>
                <a:gd name="T66" fmla="*/ 85 w 535"/>
                <a:gd name="T67" fmla="*/ 0 h 17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5"/>
                <a:gd name="T103" fmla="*/ 0 h 1768"/>
                <a:gd name="T104" fmla="*/ 535 w 535"/>
                <a:gd name="T105" fmla="*/ 1768 h 17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5" h="1768">
                  <a:moveTo>
                    <a:pt x="135" y="0"/>
                  </a:moveTo>
                  <a:lnTo>
                    <a:pt x="402" y="0"/>
                  </a:lnTo>
                  <a:lnTo>
                    <a:pt x="418" y="52"/>
                  </a:lnTo>
                  <a:lnTo>
                    <a:pt x="433" y="104"/>
                  </a:lnTo>
                  <a:lnTo>
                    <a:pt x="447" y="158"/>
                  </a:lnTo>
                  <a:lnTo>
                    <a:pt x="460" y="212"/>
                  </a:lnTo>
                  <a:lnTo>
                    <a:pt x="473" y="267"/>
                  </a:lnTo>
                  <a:lnTo>
                    <a:pt x="483" y="321"/>
                  </a:lnTo>
                  <a:lnTo>
                    <a:pt x="492" y="376"/>
                  </a:lnTo>
                  <a:lnTo>
                    <a:pt x="502" y="432"/>
                  </a:lnTo>
                  <a:lnTo>
                    <a:pt x="509" y="488"/>
                  </a:lnTo>
                  <a:lnTo>
                    <a:pt x="517" y="544"/>
                  </a:lnTo>
                  <a:lnTo>
                    <a:pt x="522" y="600"/>
                  </a:lnTo>
                  <a:lnTo>
                    <a:pt x="526" y="656"/>
                  </a:lnTo>
                  <a:lnTo>
                    <a:pt x="531" y="713"/>
                  </a:lnTo>
                  <a:lnTo>
                    <a:pt x="534" y="769"/>
                  </a:lnTo>
                  <a:lnTo>
                    <a:pt x="535" y="827"/>
                  </a:lnTo>
                  <a:lnTo>
                    <a:pt x="535" y="884"/>
                  </a:lnTo>
                  <a:lnTo>
                    <a:pt x="535" y="940"/>
                  </a:lnTo>
                  <a:lnTo>
                    <a:pt x="534" y="997"/>
                  </a:lnTo>
                  <a:lnTo>
                    <a:pt x="531" y="1055"/>
                  </a:lnTo>
                  <a:lnTo>
                    <a:pt x="526" y="1111"/>
                  </a:lnTo>
                  <a:lnTo>
                    <a:pt x="522" y="1168"/>
                  </a:lnTo>
                  <a:lnTo>
                    <a:pt x="517" y="1224"/>
                  </a:lnTo>
                  <a:lnTo>
                    <a:pt x="509" y="1280"/>
                  </a:lnTo>
                  <a:lnTo>
                    <a:pt x="502" y="1336"/>
                  </a:lnTo>
                  <a:lnTo>
                    <a:pt x="492" y="1391"/>
                  </a:lnTo>
                  <a:lnTo>
                    <a:pt x="483" y="1446"/>
                  </a:lnTo>
                  <a:lnTo>
                    <a:pt x="473" y="1501"/>
                  </a:lnTo>
                  <a:lnTo>
                    <a:pt x="460" y="1555"/>
                  </a:lnTo>
                  <a:lnTo>
                    <a:pt x="447" y="1609"/>
                  </a:lnTo>
                  <a:lnTo>
                    <a:pt x="433" y="1662"/>
                  </a:lnTo>
                  <a:lnTo>
                    <a:pt x="418" y="1715"/>
                  </a:lnTo>
                  <a:lnTo>
                    <a:pt x="402" y="1768"/>
                  </a:lnTo>
                  <a:lnTo>
                    <a:pt x="135" y="1768"/>
                  </a:lnTo>
                  <a:lnTo>
                    <a:pt x="118" y="1715"/>
                  </a:lnTo>
                  <a:lnTo>
                    <a:pt x="104" y="1662"/>
                  </a:lnTo>
                  <a:lnTo>
                    <a:pt x="89" y="1609"/>
                  </a:lnTo>
                  <a:lnTo>
                    <a:pt x="77" y="1555"/>
                  </a:lnTo>
                  <a:lnTo>
                    <a:pt x="64" y="1501"/>
                  </a:lnTo>
                  <a:lnTo>
                    <a:pt x="53" y="1446"/>
                  </a:lnTo>
                  <a:lnTo>
                    <a:pt x="43" y="1391"/>
                  </a:lnTo>
                  <a:lnTo>
                    <a:pt x="34" y="1336"/>
                  </a:lnTo>
                  <a:lnTo>
                    <a:pt x="26" y="1280"/>
                  </a:lnTo>
                  <a:lnTo>
                    <a:pt x="20" y="1224"/>
                  </a:lnTo>
                  <a:lnTo>
                    <a:pt x="14" y="1168"/>
                  </a:lnTo>
                  <a:lnTo>
                    <a:pt x="9" y="1111"/>
                  </a:lnTo>
                  <a:lnTo>
                    <a:pt x="6" y="1055"/>
                  </a:lnTo>
                  <a:lnTo>
                    <a:pt x="3" y="997"/>
                  </a:lnTo>
                  <a:lnTo>
                    <a:pt x="2" y="940"/>
                  </a:lnTo>
                  <a:lnTo>
                    <a:pt x="0" y="884"/>
                  </a:lnTo>
                  <a:lnTo>
                    <a:pt x="2" y="827"/>
                  </a:lnTo>
                  <a:lnTo>
                    <a:pt x="3" y="769"/>
                  </a:lnTo>
                  <a:lnTo>
                    <a:pt x="6" y="713"/>
                  </a:lnTo>
                  <a:lnTo>
                    <a:pt x="9" y="656"/>
                  </a:lnTo>
                  <a:lnTo>
                    <a:pt x="14" y="600"/>
                  </a:lnTo>
                  <a:lnTo>
                    <a:pt x="20" y="544"/>
                  </a:lnTo>
                  <a:lnTo>
                    <a:pt x="26" y="488"/>
                  </a:lnTo>
                  <a:lnTo>
                    <a:pt x="34" y="432"/>
                  </a:lnTo>
                  <a:lnTo>
                    <a:pt x="43" y="376"/>
                  </a:lnTo>
                  <a:lnTo>
                    <a:pt x="53" y="321"/>
                  </a:lnTo>
                  <a:lnTo>
                    <a:pt x="64" y="267"/>
                  </a:lnTo>
                  <a:lnTo>
                    <a:pt x="77" y="212"/>
                  </a:lnTo>
                  <a:lnTo>
                    <a:pt x="89" y="158"/>
                  </a:lnTo>
                  <a:lnTo>
                    <a:pt x="104" y="104"/>
                  </a:lnTo>
                  <a:lnTo>
                    <a:pt x="118" y="5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761" y="2383"/>
              <a:ext cx="423" cy="1439"/>
            </a:xfrm>
            <a:custGeom>
              <a:avLst/>
              <a:gdLst>
                <a:gd name="T0" fmla="*/ 251 w 535"/>
                <a:gd name="T1" fmla="*/ 0 h 1768"/>
                <a:gd name="T2" fmla="*/ 270 w 535"/>
                <a:gd name="T3" fmla="*/ 69 h 1768"/>
                <a:gd name="T4" fmla="*/ 288 w 535"/>
                <a:gd name="T5" fmla="*/ 141 h 1768"/>
                <a:gd name="T6" fmla="*/ 302 w 535"/>
                <a:gd name="T7" fmla="*/ 212 h 1768"/>
                <a:gd name="T8" fmla="*/ 314 w 535"/>
                <a:gd name="T9" fmla="*/ 286 h 1768"/>
                <a:gd name="T10" fmla="*/ 323 w 535"/>
                <a:gd name="T11" fmla="*/ 361 h 1768"/>
                <a:gd name="T12" fmla="*/ 329 w 535"/>
                <a:gd name="T13" fmla="*/ 435 h 1768"/>
                <a:gd name="T14" fmla="*/ 334 w 535"/>
                <a:gd name="T15" fmla="*/ 510 h 1768"/>
                <a:gd name="T16" fmla="*/ 334 w 535"/>
                <a:gd name="T17" fmla="*/ 586 h 1768"/>
                <a:gd name="T18" fmla="*/ 334 w 535"/>
                <a:gd name="T19" fmla="*/ 660 h 1768"/>
                <a:gd name="T20" fmla="*/ 329 w 535"/>
                <a:gd name="T21" fmla="*/ 736 h 1768"/>
                <a:gd name="T22" fmla="*/ 323 w 535"/>
                <a:gd name="T23" fmla="*/ 811 h 1768"/>
                <a:gd name="T24" fmla="*/ 314 w 535"/>
                <a:gd name="T25" fmla="*/ 885 h 1768"/>
                <a:gd name="T26" fmla="*/ 302 w 535"/>
                <a:gd name="T27" fmla="*/ 958 h 1768"/>
                <a:gd name="T28" fmla="*/ 288 w 535"/>
                <a:gd name="T29" fmla="*/ 1030 h 1768"/>
                <a:gd name="T30" fmla="*/ 270 w 535"/>
                <a:gd name="T31" fmla="*/ 1101 h 1768"/>
                <a:gd name="T32" fmla="*/ 251 w 535"/>
                <a:gd name="T33" fmla="*/ 1171 h 1768"/>
                <a:gd name="T34" fmla="*/ 85 w 535"/>
                <a:gd name="T35" fmla="*/ 1171 h 1768"/>
                <a:gd name="T36" fmla="*/ 65 w 535"/>
                <a:gd name="T37" fmla="*/ 1101 h 1768"/>
                <a:gd name="T38" fmla="*/ 48 w 535"/>
                <a:gd name="T39" fmla="*/ 1030 h 1768"/>
                <a:gd name="T40" fmla="*/ 33 w 535"/>
                <a:gd name="T41" fmla="*/ 958 h 1768"/>
                <a:gd name="T42" fmla="*/ 21 w 535"/>
                <a:gd name="T43" fmla="*/ 885 h 1768"/>
                <a:gd name="T44" fmla="*/ 13 w 535"/>
                <a:gd name="T45" fmla="*/ 811 h 1768"/>
                <a:gd name="T46" fmla="*/ 6 w 535"/>
                <a:gd name="T47" fmla="*/ 736 h 1768"/>
                <a:gd name="T48" fmla="*/ 2 w 535"/>
                <a:gd name="T49" fmla="*/ 660 h 1768"/>
                <a:gd name="T50" fmla="*/ 0 w 535"/>
                <a:gd name="T51" fmla="*/ 586 h 1768"/>
                <a:gd name="T52" fmla="*/ 2 w 535"/>
                <a:gd name="T53" fmla="*/ 510 h 1768"/>
                <a:gd name="T54" fmla="*/ 6 w 535"/>
                <a:gd name="T55" fmla="*/ 435 h 1768"/>
                <a:gd name="T56" fmla="*/ 13 w 535"/>
                <a:gd name="T57" fmla="*/ 361 h 1768"/>
                <a:gd name="T58" fmla="*/ 21 w 535"/>
                <a:gd name="T59" fmla="*/ 286 h 1768"/>
                <a:gd name="T60" fmla="*/ 33 w 535"/>
                <a:gd name="T61" fmla="*/ 212 h 1768"/>
                <a:gd name="T62" fmla="*/ 48 w 535"/>
                <a:gd name="T63" fmla="*/ 141 h 1768"/>
                <a:gd name="T64" fmla="*/ 65 w 535"/>
                <a:gd name="T65" fmla="*/ 69 h 1768"/>
                <a:gd name="T66" fmla="*/ 85 w 535"/>
                <a:gd name="T67" fmla="*/ 0 h 17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5"/>
                <a:gd name="T103" fmla="*/ 0 h 1768"/>
                <a:gd name="T104" fmla="*/ 535 w 535"/>
                <a:gd name="T105" fmla="*/ 1768 h 17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5" h="1768">
                  <a:moveTo>
                    <a:pt x="135" y="0"/>
                  </a:moveTo>
                  <a:lnTo>
                    <a:pt x="402" y="0"/>
                  </a:lnTo>
                  <a:lnTo>
                    <a:pt x="418" y="52"/>
                  </a:lnTo>
                  <a:lnTo>
                    <a:pt x="433" y="104"/>
                  </a:lnTo>
                  <a:lnTo>
                    <a:pt x="447" y="158"/>
                  </a:lnTo>
                  <a:lnTo>
                    <a:pt x="460" y="212"/>
                  </a:lnTo>
                  <a:lnTo>
                    <a:pt x="473" y="267"/>
                  </a:lnTo>
                  <a:lnTo>
                    <a:pt x="483" y="321"/>
                  </a:lnTo>
                  <a:lnTo>
                    <a:pt x="492" y="376"/>
                  </a:lnTo>
                  <a:lnTo>
                    <a:pt x="502" y="432"/>
                  </a:lnTo>
                  <a:lnTo>
                    <a:pt x="509" y="488"/>
                  </a:lnTo>
                  <a:lnTo>
                    <a:pt x="517" y="544"/>
                  </a:lnTo>
                  <a:lnTo>
                    <a:pt x="522" y="600"/>
                  </a:lnTo>
                  <a:lnTo>
                    <a:pt x="526" y="656"/>
                  </a:lnTo>
                  <a:lnTo>
                    <a:pt x="531" y="713"/>
                  </a:lnTo>
                  <a:lnTo>
                    <a:pt x="534" y="769"/>
                  </a:lnTo>
                  <a:lnTo>
                    <a:pt x="535" y="827"/>
                  </a:lnTo>
                  <a:lnTo>
                    <a:pt x="535" y="884"/>
                  </a:lnTo>
                  <a:lnTo>
                    <a:pt x="535" y="940"/>
                  </a:lnTo>
                  <a:lnTo>
                    <a:pt x="534" y="997"/>
                  </a:lnTo>
                  <a:lnTo>
                    <a:pt x="531" y="1055"/>
                  </a:lnTo>
                  <a:lnTo>
                    <a:pt x="526" y="1111"/>
                  </a:lnTo>
                  <a:lnTo>
                    <a:pt x="522" y="1168"/>
                  </a:lnTo>
                  <a:lnTo>
                    <a:pt x="517" y="1224"/>
                  </a:lnTo>
                  <a:lnTo>
                    <a:pt x="509" y="1280"/>
                  </a:lnTo>
                  <a:lnTo>
                    <a:pt x="502" y="1336"/>
                  </a:lnTo>
                  <a:lnTo>
                    <a:pt x="492" y="1391"/>
                  </a:lnTo>
                  <a:lnTo>
                    <a:pt x="483" y="1446"/>
                  </a:lnTo>
                  <a:lnTo>
                    <a:pt x="473" y="1501"/>
                  </a:lnTo>
                  <a:lnTo>
                    <a:pt x="460" y="1555"/>
                  </a:lnTo>
                  <a:lnTo>
                    <a:pt x="447" y="1609"/>
                  </a:lnTo>
                  <a:lnTo>
                    <a:pt x="433" y="1662"/>
                  </a:lnTo>
                  <a:lnTo>
                    <a:pt x="418" y="1715"/>
                  </a:lnTo>
                  <a:lnTo>
                    <a:pt x="402" y="1768"/>
                  </a:lnTo>
                  <a:lnTo>
                    <a:pt x="135" y="1768"/>
                  </a:lnTo>
                  <a:lnTo>
                    <a:pt x="118" y="1715"/>
                  </a:lnTo>
                  <a:lnTo>
                    <a:pt x="104" y="1662"/>
                  </a:lnTo>
                  <a:lnTo>
                    <a:pt x="89" y="1609"/>
                  </a:lnTo>
                  <a:lnTo>
                    <a:pt x="77" y="1555"/>
                  </a:lnTo>
                  <a:lnTo>
                    <a:pt x="64" y="1501"/>
                  </a:lnTo>
                  <a:lnTo>
                    <a:pt x="53" y="1446"/>
                  </a:lnTo>
                  <a:lnTo>
                    <a:pt x="43" y="1391"/>
                  </a:lnTo>
                  <a:lnTo>
                    <a:pt x="34" y="1336"/>
                  </a:lnTo>
                  <a:lnTo>
                    <a:pt x="26" y="1280"/>
                  </a:lnTo>
                  <a:lnTo>
                    <a:pt x="20" y="1224"/>
                  </a:lnTo>
                  <a:lnTo>
                    <a:pt x="14" y="1168"/>
                  </a:lnTo>
                  <a:lnTo>
                    <a:pt x="9" y="1111"/>
                  </a:lnTo>
                  <a:lnTo>
                    <a:pt x="6" y="1055"/>
                  </a:lnTo>
                  <a:lnTo>
                    <a:pt x="3" y="997"/>
                  </a:lnTo>
                  <a:lnTo>
                    <a:pt x="2" y="940"/>
                  </a:lnTo>
                  <a:lnTo>
                    <a:pt x="0" y="884"/>
                  </a:lnTo>
                  <a:lnTo>
                    <a:pt x="2" y="827"/>
                  </a:lnTo>
                  <a:lnTo>
                    <a:pt x="3" y="769"/>
                  </a:lnTo>
                  <a:lnTo>
                    <a:pt x="6" y="713"/>
                  </a:lnTo>
                  <a:lnTo>
                    <a:pt x="9" y="656"/>
                  </a:lnTo>
                  <a:lnTo>
                    <a:pt x="14" y="600"/>
                  </a:lnTo>
                  <a:lnTo>
                    <a:pt x="20" y="544"/>
                  </a:lnTo>
                  <a:lnTo>
                    <a:pt x="26" y="488"/>
                  </a:lnTo>
                  <a:lnTo>
                    <a:pt x="34" y="432"/>
                  </a:lnTo>
                  <a:lnTo>
                    <a:pt x="43" y="376"/>
                  </a:lnTo>
                  <a:lnTo>
                    <a:pt x="53" y="321"/>
                  </a:lnTo>
                  <a:lnTo>
                    <a:pt x="64" y="267"/>
                  </a:lnTo>
                  <a:lnTo>
                    <a:pt x="77" y="212"/>
                  </a:lnTo>
                  <a:lnTo>
                    <a:pt x="89" y="158"/>
                  </a:lnTo>
                  <a:lnTo>
                    <a:pt x="104" y="104"/>
                  </a:lnTo>
                  <a:lnTo>
                    <a:pt x="118" y="52"/>
                  </a:lnTo>
                  <a:lnTo>
                    <a:pt x="135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205" y="3112"/>
              <a:ext cx="11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8" name="Text Box 32"/>
            <p:cNvSpPr txBox="1">
              <a:spLocks noChangeArrowheads="1"/>
            </p:cNvSpPr>
            <p:nvPr/>
          </p:nvSpPr>
          <p:spPr bwMode="auto">
            <a:xfrm>
              <a:off x="1168" y="2925"/>
              <a:ext cx="2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600" dirty="0" smtClean="0">
                  <a:solidFill>
                    <a:schemeClr val="tx2"/>
                  </a:solidFill>
                  <a:latin typeface="Times New Roman" pitchFamily="18" charset="0"/>
                </a:rPr>
                <a:t>2</a:t>
              </a:r>
              <a:endParaRPr lang="ru-RU" sz="16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79" name="Text Box 32"/>
            <p:cNvSpPr txBox="1">
              <a:spLocks noChangeArrowheads="1"/>
            </p:cNvSpPr>
            <p:nvPr/>
          </p:nvSpPr>
          <p:spPr bwMode="auto">
            <a:xfrm>
              <a:off x="153" y="2517"/>
              <a:ext cx="2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600" dirty="0">
                  <a:solidFill>
                    <a:schemeClr val="tx2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80" name="Text Box 32"/>
            <p:cNvSpPr txBox="1">
              <a:spLocks noChangeArrowheads="1"/>
            </p:cNvSpPr>
            <p:nvPr/>
          </p:nvSpPr>
          <p:spPr bwMode="auto">
            <a:xfrm>
              <a:off x="624" y="2743"/>
              <a:ext cx="2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600" dirty="0" smtClean="0">
                  <a:solidFill>
                    <a:schemeClr val="tx2"/>
                  </a:solidFill>
                  <a:latin typeface="Times New Roman" pitchFamily="18" charset="0"/>
                </a:rPr>
                <a:t>1</a:t>
              </a:r>
              <a:endParaRPr lang="ru-RU" sz="16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1153842" y="3761881"/>
            <a:ext cx="136134" cy="2566732"/>
            <a:chOff x="9405" y="9006"/>
            <a:chExt cx="228" cy="1965"/>
          </a:xfrm>
        </p:grpSpPr>
        <p:sp>
          <p:nvSpPr>
            <p:cNvPr id="55" name="Line 23"/>
            <p:cNvSpPr>
              <a:spLocks noChangeShapeType="1"/>
            </p:cNvSpPr>
            <p:nvPr/>
          </p:nvSpPr>
          <p:spPr bwMode="auto">
            <a:xfrm>
              <a:off x="9405" y="9312"/>
              <a:ext cx="22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4"/>
            <p:cNvSpPr>
              <a:spLocks noChangeShapeType="1"/>
            </p:cNvSpPr>
            <p:nvPr/>
          </p:nvSpPr>
          <p:spPr bwMode="auto">
            <a:xfrm>
              <a:off x="9405" y="10659"/>
              <a:ext cx="2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>
              <a:off x="9519" y="9006"/>
              <a:ext cx="0" cy="2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6"/>
            <p:cNvSpPr>
              <a:spLocks noChangeShapeType="1"/>
            </p:cNvSpPr>
            <p:nvPr/>
          </p:nvSpPr>
          <p:spPr bwMode="auto">
            <a:xfrm>
              <a:off x="9510" y="10659"/>
              <a:ext cx="0" cy="3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5296" name="Straight Connector 55295"/>
          <p:cNvCxnSpPr/>
          <p:nvPr/>
        </p:nvCxnSpPr>
        <p:spPr bwMode="auto">
          <a:xfrm>
            <a:off x="694654" y="3887800"/>
            <a:ext cx="1250196" cy="6933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1927622" y="4581224"/>
            <a:ext cx="654051" cy="4120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581673" y="5007479"/>
            <a:ext cx="715143" cy="58176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305" name="Oval 55304"/>
          <p:cNvSpPr/>
          <p:nvPr/>
        </p:nvSpPr>
        <p:spPr bwMode="auto">
          <a:xfrm>
            <a:off x="1901921" y="4536279"/>
            <a:ext cx="72000" cy="72000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540532" y="4958858"/>
            <a:ext cx="72000" cy="72000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1181433" y="4149080"/>
            <a:ext cx="72000" cy="72000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24371" y="3679676"/>
            <a:ext cx="6191250" cy="1333500"/>
            <a:chOff x="3424371" y="1988840"/>
            <a:chExt cx="6191250" cy="1333500"/>
          </a:xfrm>
        </p:grpSpPr>
        <p:pic>
          <p:nvPicPr>
            <p:cNvPr id="563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371" y="1988840"/>
              <a:ext cx="6191250" cy="1333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 bwMode="auto">
            <a:xfrm>
              <a:off x="5313040" y="2434110"/>
              <a:ext cx="720080" cy="840358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20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 </a:t>
            </a:r>
            <a:r>
              <a:rPr lang="en-US" dirty="0" err="1" smtClean="0"/>
              <a:t>Zemax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Задаем ту же систему:</a:t>
            </a:r>
          </a:p>
          <a:p>
            <a:pPr marL="457200" lvl="1" indent="0">
              <a:buNone/>
            </a:pPr>
            <a:r>
              <a:rPr lang="ru-RU" dirty="0" smtClean="0"/>
              <a:t>1) стекло – моделью</a:t>
            </a:r>
          </a:p>
          <a:p>
            <a:pPr marL="457200" lvl="1" indent="0">
              <a:buNone/>
            </a:pPr>
            <a:r>
              <a:rPr lang="ru-RU" dirty="0" smtClean="0"/>
              <a:t>2) </a:t>
            </a:r>
            <a:r>
              <a:rPr lang="ru-RU" dirty="0"/>
              <a:t>п</a:t>
            </a:r>
            <a:r>
              <a:rPr lang="ru-RU" dirty="0" smtClean="0"/>
              <a:t>одгонку для плоскости изображения</a:t>
            </a:r>
          </a:p>
          <a:p>
            <a:pPr marL="457200" lvl="1" indent="0">
              <a:buNone/>
            </a:pPr>
            <a:r>
              <a:rPr lang="ru-RU" dirty="0" smtClean="0"/>
              <a:t>3) диаметр входного зрачка 20мм </a:t>
            </a:r>
          </a:p>
          <a:p>
            <a:pPr marL="457200" lvl="1" indent="0">
              <a:buNone/>
            </a:pPr>
            <a:r>
              <a:rPr lang="ru-RU" dirty="0" smtClean="0"/>
              <a:t>4) величина предмета 10 град.</a:t>
            </a:r>
          </a:p>
          <a:p>
            <a:pPr marL="457200" lvl="1" indent="0">
              <a:buNone/>
            </a:pPr>
            <a:endParaRPr lang="ru-RU" dirty="0" smtClean="0"/>
          </a:p>
          <a:p>
            <a:pPr marL="457200" lvl="1" indent="0">
              <a:buNone/>
            </a:pPr>
            <a:endParaRPr lang="ru-RU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19" y="3322379"/>
            <a:ext cx="8928993" cy="176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45088" y="4418109"/>
            <a:ext cx="936104" cy="2462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</a:rPr>
              <a:t>1)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85048" y="4664330"/>
            <a:ext cx="504056" cy="2462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ru-RU" sz="1000" dirty="0" smtClean="0">
                <a:solidFill>
                  <a:srgbClr val="FF0000"/>
                </a:solidFill>
              </a:rPr>
              <a:t>   2)</a:t>
            </a:r>
            <a:endParaRPr lang="en-US" sz="1000" dirty="0">
              <a:solidFill>
                <a:srgbClr val="FF0000"/>
              </a:solidFill>
            </a:endParaRP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1" y="5157192"/>
            <a:ext cx="2567622" cy="1440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533967" y="5157192"/>
            <a:ext cx="312695" cy="288032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normAutofit/>
          </a:bodyPr>
          <a:lstStyle/>
          <a:p>
            <a:r>
              <a:rPr lang="ru-RU" sz="1000" dirty="0" smtClean="0">
                <a:solidFill>
                  <a:schemeClr val="accent3"/>
                </a:solidFill>
              </a:rPr>
              <a:t>1)</a:t>
            </a:r>
            <a:endParaRPr lang="en-US" sz="1000" dirty="0">
              <a:solidFill>
                <a:schemeClr val="accent3"/>
              </a:solidFill>
            </a:endParaRP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2" y="5179688"/>
            <a:ext cx="2407740" cy="1440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339" y="5157192"/>
            <a:ext cx="1561173" cy="108874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995" y="5157192"/>
            <a:ext cx="2119020" cy="1417664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175837" y="5157192"/>
            <a:ext cx="312695" cy="288032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normAutofit/>
          </a:bodyPr>
          <a:lstStyle/>
          <a:p>
            <a:r>
              <a:rPr lang="ru-RU" sz="1000" dirty="0" smtClean="0">
                <a:solidFill>
                  <a:schemeClr val="accent3"/>
                </a:solidFill>
              </a:rPr>
              <a:t>2)</a:t>
            </a:r>
            <a:endParaRPr lang="en-US" sz="1000" dirty="0">
              <a:solidFill>
                <a:schemeClr val="accent3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76610" y="5157192"/>
            <a:ext cx="312695" cy="288032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normAutofit/>
          </a:bodyPr>
          <a:lstStyle/>
          <a:p>
            <a:r>
              <a:rPr lang="ru-RU" sz="1000" dirty="0" smtClean="0">
                <a:solidFill>
                  <a:schemeClr val="accent3"/>
                </a:solidFill>
              </a:rPr>
              <a:t>3)</a:t>
            </a:r>
            <a:endParaRPr lang="en-US" sz="1000" dirty="0">
              <a:solidFill>
                <a:schemeClr val="accent3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248817" y="5157192"/>
            <a:ext cx="312695" cy="288032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normAutofit/>
          </a:bodyPr>
          <a:lstStyle/>
          <a:p>
            <a:r>
              <a:rPr lang="ru-RU" sz="1000" dirty="0" smtClean="0">
                <a:solidFill>
                  <a:schemeClr val="accent3"/>
                </a:solidFill>
              </a:rPr>
              <a:t>4)</a:t>
            </a:r>
            <a:endParaRPr lang="en-US" sz="1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 </a:t>
            </a:r>
            <a:r>
              <a:rPr lang="en-US" dirty="0" err="1" smtClean="0"/>
              <a:t>Zemax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524000"/>
            <a:ext cx="5804768" cy="5105400"/>
          </a:xfrm>
        </p:spPr>
        <p:txBody>
          <a:bodyPr/>
          <a:lstStyle/>
          <a:p>
            <a:r>
              <a:rPr lang="ru-RU" dirty="0" smtClean="0"/>
              <a:t>При помощи макросов можно вывести не только высоту луча, но и любые другие координаты луча, с любой точностью:</a:t>
            </a:r>
          </a:p>
          <a:p>
            <a:pPr lvl="1"/>
            <a:r>
              <a:rPr lang="ru-RU" dirty="0" smtClean="0"/>
              <a:t>создаем текстовый файл </a:t>
            </a:r>
            <a:r>
              <a:rPr lang="en-US" dirty="0" err="1" smtClean="0"/>
              <a:t>ray_trace.zpl</a:t>
            </a: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</a:t>
            </a:r>
            <a:r>
              <a:rPr lang="en-US" dirty="0" smtClean="0"/>
              <a:t>…/</a:t>
            </a:r>
            <a:r>
              <a:rPr lang="en-US" dirty="0" err="1" smtClean="0"/>
              <a:t>Zemax</a:t>
            </a:r>
            <a:r>
              <a:rPr lang="en-US" dirty="0" smtClean="0"/>
              <a:t>/Macros</a:t>
            </a:r>
          </a:p>
          <a:p>
            <a:pPr lvl="1"/>
            <a:r>
              <a:rPr lang="ru-RU" dirty="0" smtClean="0"/>
              <a:t>копируем туда текст</a:t>
            </a:r>
            <a:endParaRPr lang="en-US" dirty="0" smtClean="0"/>
          </a:p>
          <a:p>
            <a:pPr lvl="1"/>
            <a:r>
              <a:rPr lang="ru-RU" dirty="0" smtClean="0"/>
              <a:t>выбираем пункт меню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Macro-&gt;Refresh Macro List</a:t>
            </a:r>
            <a:endParaRPr lang="ru-RU" dirty="0" smtClean="0"/>
          </a:p>
          <a:p>
            <a:pPr lvl="1"/>
            <a:r>
              <a:rPr lang="ru-RU" dirty="0" smtClean="0"/>
              <a:t>выбираем в меню </a:t>
            </a:r>
            <a:r>
              <a:rPr lang="en-US" dirty="0" smtClean="0"/>
              <a:t>Macro-&gt;</a:t>
            </a:r>
            <a:r>
              <a:rPr lang="en-US" dirty="0" err="1" smtClean="0"/>
              <a:t>ray_trace</a:t>
            </a:r>
            <a:endParaRPr lang="en-US" dirty="0" smtClean="0"/>
          </a:p>
          <a:p>
            <a:pPr lvl="1"/>
            <a:endParaRPr lang="ru-R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609184" y="1519039"/>
            <a:ext cx="2952328" cy="526297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 smtClean="0"/>
              <a:t>n = NSUR()</a:t>
            </a:r>
          </a:p>
          <a:p>
            <a:endParaRPr lang="en-US" sz="1200" dirty="0" smtClean="0"/>
          </a:p>
          <a:p>
            <a:r>
              <a:rPr lang="en-US" sz="1200" dirty="0" smtClean="0"/>
              <a:t>print "</a:t>
            </a:r>
            <a:r>
              <a:rPr lang="ru-RU" sz="1200" dirty="0" smtClean="0"/>
              <a:t>апертурный луч"</a:t>
            </a:r>
          </a:p>
          <a:p>
            <a:r>
              <a:rPr lang="ru-RU" sz="1200" dirty="0" smtClean="0"/>
              <a:t>! </a:t>
            </a:r>
            <a:r>
              <a:rPr lang="en-US" sz="1200" dirty="0" err="1" smtClean="0"/>
              <a:t>hx,hy,px,py,wl</a:t>
            </a:r>
            <a:endParaRPr lang="en-US" sz="1200" dirty="0" smtClean="0"/>
          </a:p>
          <a:p>
            <a:r>
              <a:rPr lang="en-US" sz="1200" dirty="0" smtClean="0"/>
              <a:t>RAYTRACE 0,0,0,1, 1</a:t>
            </a:r>
          </a:p>
          <a:p>
            <a:endParaRPr lang="en-US" sz="1200" dirty="0" smtClean="0"/>
          </a:p>
          <a:p>
            <a:r>
              <a:rPr lang="en-US" sz="1200" dirty="0" smtClean="0"/>
              <a:t>for i=0, n,1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format 2.0</a:t>
            </a:r>
          </a:p>
          <a:p>
            <a:r>
              <a:rPr lang="en-US" sz="1200" dirty="0" smtClean="0"/>
              <a:t>      print i, </a:t>
            </a:r>
          </a:p>
          <a:p>
            <a:r>
              <a:rPr lang="en-US" sz="1200" dirty="0" smtClean="0"/>
              <a:t>      format 12.8</a:t>
            </a:r>
          </a:p>
          <a:p>
            <a:r>
              <a:rPr lang="en-US" sz="1200" dirty="0" smtClean="0"/>
              <a:t>      print " y=", </a:t>
            </a:r>
            <a:r>
              <a:rPr lang="en-US" sz="1200" dirty="0" err="1" smtClean="0"/>
              <a:t>rayy</a:t>
            </a:r>
            <a:r>
              <a:rPr lang="en-US" sz="1200" dirty="0" smtClean="0"/>
              <a:t>(i), " Y=", </a:t>
            </a:r>
            <a:r>
              <a:rPr lang="en-US" sz="1200" dirty="0" err="1" smtClean="0"/>
              <a:t>raym</a:t>
            </a:r>
            <a:r>
              <a:rPr lang="en-US" sz="1200" dirty="0" smtClean="0"/>
              <a:t>(i)</a:t>
            </a:r>
          </a:p>
          <a:p>
            <a:r>
              <a:rPr lang="en-US" sz="1200" dirty="0" smtClean="0"/>
              <a:t>next</a:t>
            </a:r>
          </a:p>
          <a:p>
            <a:endParaRPr lang="en-US" sz="1200" dirty="0" smtClean="0"/>
          </a:p>
          <a:p>
            <a:r>
              <a:rPr lang="en-US" sz="1200" dirty="0" smtClean="0"/>
              <a:t>print "</a:t>
            </a:r>
            <a:r>
              <a:rPr lang="ru-RU" sz="1200" dirty="0" smtClean="0"/>
              <a:t>главный луч"</a:t>
            </a:r>
          </a:p>
          <a:p>
            <a:r>
              <a:rPr lang="ru-RU" sz="1200" dirty="0" smtClean="0"/>
              <a:t>! </a:t>
            </a:r>
            <a:r>
              <a:rPr lang="en-US" sz="1200" dirty="0" err="1" smtClean="0"/>
              <a:t>hx,hy,px,py,wl</a:t>
            </a:r>
            <a:endParaRPr lang="en-US" sz="1200" dirty="0" smtClean="0"/>
          </a:p>
          <a:p>
            <a:r>
              <a:rPr lang="en-US" sz="1200" dirty="0" smtClean="0"/>
              <a:t>RAYTRACE 0,1,0,0, 1</a:t>
            </a:r>
          </a:p>
          <a:p>
            <a:r>
              <a:rPr lang="en-US" sz="1200" dirty="0" smtClean="0"/>
              <a:t>…</a:t>
            </a:r>
          </a:p>
          <a:p>
            <a:endParaRPr lang="en-US" sz="1200" dirty="0" smtClean="0"/>
          </a:p>
          <a:p>
            <a:r>
              <a:rPr lang="en-US" sz="1200" dirty="0" smtClean="0"/>
              <a:t>print "</a:t>
            </a:r>
            <a:r>
              <a:rPr lang="ru-RU" sz="1200" dirty="0" smtClean="0"/>
              <a:t>верхний луч"</a:t>
            </a:r>
          </a:p>
          <a:p>
            <a:r>
              <a:rPr lang="ru-RU" sz="1200" dirty="0" smtClean="0"/>
              <a:t>! </a:t>
            </a:r>
            <a:r>
              <a:rPr lang="en-US" sz="1200" dirty="0" err="1" smtClean="0"/>
              <a:t>hx,hy,px,py,wl</a:t>
            </a:r>
            <a:endParaRPr lang="en-US" sz="1200" dirty="0" smtClean="0"/>
          </a:p>
          <a:p>
            <a:r>
              <a:rPr lang="en-US" sz="1200" dirty="0" smtClean="0"/>
              <a:t>RAYTRACE 0,1,0,1, 1</a:t>
            </a:r>
          </a:p>
          <a:p>
            <a:r>
              <a:rPr lang="en-US" sz="1200" dirty="0" smtClean="0"/>
              <a:t>…</a:t>
            </a:r>
          </a:p>
          <a:p>
            <a:endParaRPr lang="en-US" sz="1200" dirty="0" smtClean="0"/>
          </a:p>
          <a:p>
            <a:r>
              <a:rPr lang="en-US" sz="1200" dirty="0" smtClean="0"/>
              <a:t>print "</a:t>
            </a:r>
            <a:r>
              <a:rPr lang="ru-RU" sz="1200" dirty="0" smtClean="0"/>
              <a:t>нижний луч"</a:t>
            </a:r>
          </a:p>
          <a:p>
            <a:r>
              <a:rPr lang="ru-RU" sz="1200" dirty="0" smtClean="0"/>
              <a:t>! </a:t>
            </a:r>
            <a:r>
              <a:rPr lang="en-US" sz="1200" dirty="0" err="1" smtClean="0"/>
              <a:t>hx,hy,px,py,wl</a:t>
            </a:r>
            <a:endParaRPr lang="en-US" sz="1200" dirty="0" smtClean="0"/>
          </a:p>
          <a:p>
            <a:r>
              <a:rPr lang="en-US" sz="1200" dirty="0" smtClean="0"/>
              <a:t>RAYTRACE 0,1,0,-1, 1</a:t>
            </a:r>
          </a:p>
          <a:p>
            <a:r>
              <a:rPr lang="en-US" sz="1200" dirty="0" smtClean="0"/>
              <a:t>…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609184" y="2641603"/>
            <a:ext cx="2808312" cy="115212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609184" y="4509120"/>
            <a:ext cx="2808312" cy="21602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609184" y="5445224"/>
            <a:ext cx="2808312" cy="21602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27265" y="6309320"/>
            <a:ext cx="2808312" cy="21602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62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 </a:t>
            </a:r>
            <a:r>
              <a:rPr lang="en-US" dirty="0" err="1" smtClean="0"/>
              <a:t>Zemax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sz="1600" dirty="0" smtClean="0"/>
              <a:t>0 – предмет</a:t>
            </a:r>
          </a:p>
          <a:p>
            <a:pPr marL="457200" lvl="1" indent="0">
              <a:buNone/>
            </a:pPr>
            <a:r>
              <a:rPr lang="ru-RU" sz="1600" dirty="0" smtClean="0"/>
              <a:t>1 – диафрагма</a:t>
            </a:r>
          </a:p>
          <a:p>
            <a:pPr marL="457200" lvl="1" indent="0">
              <a:buNone/>
            </a:pPr>
            <a:r>
              <a:rPr lang="ru-RU" sz="1600" dirty="0" smtClean="0"/>
              <a:t>2 – поверхность</a:t>
            </a:r>
          </a:p>
          <a:p>
            <a:pPr marL="457200" lvl="1" indent="0">
              <a:buNone/>
            </a:pPr>
            <a:r>
              <a:rPr lang="ru-RU" sz="1600" dirty="0" smtClean="0"/>
              <a:t>3 – поверхность</a:t>
            </a:r>
          </a:p>
          <a:p>
            <a:pPr marL="457200" lvl="1" indent="0">
              <a:buNone/>
            </a:pPr>
            <a:r>
              <a:rPr lang="ru-RU" sz="1600" dirty="0" smtClean="0"/>
              <a:t>4 – изображение</a:t>
            </a:r>
            <a:br>
              <a:rPr lang="ru-RU" sz="1600" dirty="0" smtClean="0"/>
            </a:br>
            <a:endParaRPr lang="en-US" sz="1600" dirty="0"/>
          </a:p>
          <a:p>
            <a:r>
              <a:rPr lang="en-US" dirty="0" err="1" smtClean="0"/>
              <a:t>Zemax</a:t>
            </a:r>
            <a:r>
              <a:rPr lang="ru-RU" dirty="0" smtClean="0"/>
              <a:t>                  </a:t>
            </a:r>
            <a:r>
              <a:rPr lang="en-US" dirty="0" smtClean="0"/>
              <a:t>OPAL-PC</a:t>
            </a:r>
          </a:p>
          <a:p>
            <a:endParaRPr lang="en-US" dirty="0" smtClean="0"/>
          </a:p>
          <a:p>
            <a:endParaRPr lang="en-US" dirty="0"/>
          </a:p>
          <a:p>
            <a:endParaRPr lang="ru-RU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ru-RU" dirty="0" smtClean="0"/>
              <a:t>поэтому проверяем нижний луч </a:t>
            </a:r>
            <a:br>
              <a:rPr lang="ru-RU" dirty="0" smtClean="0"/>
            </a:br>
            <a:r>
              <a:rPr lang="ru-RU" dirty="0" smtClean="0"/>
              <a:t>(и меняем знак)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59A96C-65DD-492F-BF99-D412CE3AA09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pSp>
        <p:nvGrpSpPr>
          <p:cNvPr id="5" name="Group 4"/>
          <p:cNvGrpSpPr/>
          <p:nvPr/>
        </p:nvGrpSpPr>
        <p:grpSpPr>
          <a:xfrm>
            <a:off x="5601072" y="1556792"/>
            <a:ext cx="4071111" cy="5286714"/>
            <a:chOff x="6328254" y="2276872"/>
            <a:chExt cx="3279023" cy="4581128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8254" y="2276872"/>
              <a:ext cx="3279023" cy="4581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 bwMode="auto">
            <a:xfrm>
              <a:off x="6328254" y="5652195"/>
              <a:ext cx="1433058" cy="936104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92560" y="3769317"/>
            <a:ext cx="1543725" cy="1734950"/>
            <a:chOff x="744979" y="3717032"/>
            <a:chExt cx="2263731" cy="2611581"/>
          </a:xfrm>
        </p:grpSpPr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1027510" y="3717032"/>
              <a:ext cx="1981200" cy="2460625"/>
              <a:chOff x="205" y="2275"/>
              <a:chExt cx="1248" cy="1550"/>
            </a:xfrm>
          </p:grpSpPr>
          <p:sp>
            <p:nvSpPr>
              <p:cNvPr id="9" name="AutoShape 21"/>
              <p:cNvSpPr>
                <a:spLocks noChangeAspect="1" noChangeArrowheads="1" noTextEdit="1"/>
              </p:cNvSpPr>
              <p:nvPr/>
            </p:nvSpPr>
            <p:spPr bwMode="auto">
              <a:xfrm>
                <a:off x="634" y="2275"/>
                <a:ext cx="678" cy="1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auto">
              <a:xfrm>
                <a:off x="761" y="2387"/>
                <a:ext cx="423" cy="1438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0 h 1768"/>
                  <a:gd name="T6" fmla="*/ 302 w 535"/>
                  <a:gd name="T7" fmla="*/ 212 h 1768"/>
                  <a:gd name="T8" fmla="*/ 314 w 535"/>
                  <a:gd name="T9" fmla="*/ 285 h 1768"/>
                  <a:gd name="T10" fmla="*/ 323 w 535"/>
                  <a:gd name="T11" fmla="*/ 360 h 1768"/>
                  <a:gd name="T12" fmla="*/ 329 w 535"/>
                  <a:gd name="T13" fmla="*/ 434 h 1768"/>
                  <a:gd name="T14" fmla="*/ 334 w 535"/>
                  <a:gd name="T15" fmla="*/ 508 h 1768"/>
                  <a:gd name="T16" fmla="*/ 334 w 535"/>
                  <a:gd name="T17" fmla="*/ 585 h 1768"/>
                  <a:gd name="T18" fmla="*/ 334 w 535"/>
                  <a:gd name="T19" fmla="*/ 660 h 1768"/>
                  <a:gd name="T20" fmla="*/ 329 w 535"/>
                  <a:gd name="T21" fmla="*/ 735 h 1768"/>
                  <a:gd name="T22" fmla="*/ 323 w 535"/>
                  <a:gd name="T23" fmla="*/ 810 h 1768"/>
                  <a:gd name="T24" fmla="*/ 314 w 535"/>
                  <a:gd name="T25" fmla="*/ 884 h 1768"/>
                  <a:gd name="T26" fmla="*/ 302 w 535"/>
                  <a:gd name="T27" fmla="*/ 956 h 1768"/>
                  <a:gd name="T28" fmla="*/ 288 w 535"/>
                  <a:gd name="T29" fmla="*/ 1029 h 1768"/>
                  <a:gd name="T30" fmla="*/ 270 w 535"/>
                  <a:gd name="T31" fmla="*/ 1100 h 1768"/>
                  <a:gd name="T32" fmla="*/ 251 w 535"/>
                  <a:gd name="T33" fmla="*/ 1170 h 1768"/>
                  <a:gd name="T34" fmla="*/ 85 w 535"/>
                  <a:gd name="T35" fmla="*/ 1170 h 1768"/>
                  <a:gd name="T36" fmla="*/ 65 w 535"/>
                  <a:gd name="T37" fmla="*/ 1100 h 1768"/>
                  <a:gd name="T38" fmla="*/ 48 w 535"/>
                  <a:gd name="T39" fmla="*/ 1029 h 1768"/>
                  <a:gd name="T40" fmla="*/ 33 w 535"/>
                  <a:gd name="T41" fmla="*/ 956 h 1768"/>
                  <a:gd name="T42" fmla="*/ 21 w 535"/>
                  <a:gd name="T43" fmla="*/ 884 h 1768"/>
                  <a:gd name="T44" fmla="*/ 13 w 535"/>
                  <a:gd name="T45" fmla="*/ 810 h 1768"/>
                  <a:gd name="T46" fmla="*/ 6 w 535"/>
                  <a:gd name="T47" fmla="*/ 735 h 1768"/>
                  <a:gd name="T48" fmla="*/ 2 w 535"/>
                  <a:gd name="T49" fmla="*/ 660 h 1768"/>
                  <a:gd name="T50" fmla="*/ 0 w 535"/>
                  <a:gd name="T51" fmla="*/ 585 h 1768"/>
                  <a:gd name="T52" fmla="*/ 2 w 535"/>
                  <a:gd name="T53" fmla="*/ 508 h 1768"/>
                  <a:gd name="T54" fmla="*/ 6 w 535"/>
                  <a:gd name="T55" fmla="*/ 434 h 1768"/>
                  <a:gd name="T56" fmla="*/ 13 w 535"/>
                  <a:gd name="T57" fmla="*/ 360 h 1768"/>
                  <a:gd name="T58" fmla="*/ 21 w 535"/>
                  <a:gd name="T59" fmla="*/ 285 h 1768"/>
                  <a:gd name="T60" fmla="*/ 33 w 535"/>
                  <a:gd name="T61" fmla="*/ 212 h 1768"/>
                  <a:gd name="T62" fmla="*/ 48 w 535"/>
                  <a:gd name="T63" fmla="*/ 140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auto">
              <a:xfrm>
                <a:off x="761" y="2383"/>
                <a:ext cx="423" cy="1439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1 h 1768"/>
                  <a:gd name="T6" fmla="*/ 302 w 535"/>
                  <a:gd name="T7" fmla="*/ 212 h 1768"/>
                  <a:gd name="T8" fmla="*/ 314 w 535"/>
                  <a:gd name="T9" fmla="*/ 286 h 1768"/>
                  <a:gd name="T10" fmla="*/ 323 w 535"/>
                  <a:gd name="T11" fmla="*/ 361 h 1768"/>
                  <a:gd name="T12" fmla="*/ 329 w 535"/>
                  <a:gd name="T13" fmla="*/ 435 h 1768"/>
                  <a:gd name="T14" fmla="*/ 334 w 535"/>
                  <a:gd name="T15" fmla="*/ 510 h 1768"/>
                  <a:gd name="T16" fmla="*/ 334 w 535"/>
                  <a:gd name="T17" fmla="*/ 586 h 1768"/>
                  <a:gd name="T18" fmla="*/ 334 w 535"/>
                  <a:gd name="T19" fmla="*/ 660 h 1768"/>
                  <a:gd name="T20" fmla="*/ 329 w 535"/>
                  <a:gd name="T21" fmla="*/ 736 h 1768"/>
                  <a:gd name="T22" fmla="*/ 323 w 535"/>
                  <a:gd name="T23" fmla="*/ 811 h 1768"/>
                  <a:gd name="T24" fmla="*/ 314 w 535"/>
                  <a:gd name="T25" fmla="*/ 885 h 1768"/>
                  <a:gd name="T26" fmla="*/ 302 w 535"/>
                  <a:gd name="T27" fmla="*/ 958 h 1768"/>
                  <a:gd name="T28" fmla="*/ 288 w 535"/>
                  <a:gd name="T29" fmla="*/ 1030 h 1768"/>
                  <a:gd name="T30" fmla="*/ 270 w 535"/>
                  <a:gd name="T31" fmla="*/ 1101 h 1768"/>
                  <a:gd name="T32" fmla="*/ 251 w 535"/>
                  <a:gd name="T33" fmla="*/ 1171 h 1768"/>
                  <a:gd name="T34" fmla="*/ 85 w 535"/>
                  <a:gd name="T35" fmla="*/ 1171 h 1768"/>
                  <a:gd name="T36" fmla="*/ 65 w 535"/>
                  <a:gd name="T37" fmla="*/ 1101 h 1768"/>
                  <a:gd name="T38" fmla="*/ 48 w 535"/>
                  <a:gd name="T39" fmla="*/ 1030 h 1768"/>
                  <a:gd name="T40" fmla="*/ 33 w 535"/>
                  <a:gd name="T41" fmla="*/ 958 h 1768"/>
                  <a:gd name="T42" fmla="*/ 21 w 535"/>
                  <a:gd name="T43" fmla="*/ 885 h 1768"/>
                  <a:gd name="T44" fmla="*/ 13 w 535"/>
                  <a:gd name="T45" fmla="*/ 811 h 1768"/>
                  <a:gd name="T46" fmla="*/ 6 w 535"/>
                  <a:gd name="T47" fmla="*/ 736 h 1768"/>
                  <a:gd name="T48" fmla="*/ 2 w 535"/>
                  <a:gd name="T49" fmla="*/ 660 h 1768"/>
                  <a:gd name="T50" fmla="*/ 0 w 535"/>
                  <a:gd name="T51" fmla="*/ 586 h 1768"/>
                  <a:gd name="T52" fmla="*/ 2 w 535"/>
                  <a:gd name="T53" fmla="*/ 510 h 1768"/>
                  <a:gd name="T54" fmla="*/ 6 w 535"/>
                  <a:gd name="T55" fmla="*/ 435 h 1768"/>
                  <a:gd name="T56" fmla="*/ 13 w 535"/>
                  <a:gd name="T57" fmla="*/ 361 h 1768"/>
                  <a:gd name="T58" fmla="*/ 21 w 535"/>
                  <a:gd name="T59" fmla="*/ 286 h 1768"/>
                  <a:gd name="T60" fmla="*/ 33 w 535"/>
                  <a:gd name="T61" fmla="*/ 212 h 1768"/>
                  <a:gd name="T62" fmla="*/ 48 w 535"/>
                  <a:gd name="T63" fmla="*/ 141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25"/>
              <p:cNvSpPr>
                <a:spLocks noChangeShapeType="1"/>
              </p:cNvSpPr>
              <p:nvPr/>
            </p:nvSpPr>
            <p:spPr bwMode="auto">
              <a:xfrm>
                <a:off x="205" y="3112"/>
                <a:ext cx="11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Text Box 32"/>
              <p:cNvSpPr txBox="1">
                <a:spLocks noChangeArrowheads="1"/>
              </p:cNvSpPr>
              <p:nvPr/>
            </p:nvSpPr>
            <p:spPr bwMode="auto">
              <a:xfrm>
                <a:off x="1168" y="2925"/>
                <a:ext cx="2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ru-RU" sz="1600" dirty="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8" name="Group 22"/>
            <p:cNvGrpSpPr>
              <a:grpSpLocks/>
            </p:cNvGrpSpPr>
            <p:nvPr/>
          </p:nvGrpSpPr>
          <p:grpSpPr bwMode="auto">
            <a:xfrm>
              <a:off x="1153842" y="3761881"/>
              <a:ext cx="136134" cy="2566732"/>
              <a:chOff x="9405" y="9006"/>
              <a:chExt cx="228" cy="1965"/>
            </a:xfrm>
          </p:grpSpPr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9405" y="9312"/>
                <a:ext cx="2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>
                <a:off x="9405" y="10659"/>
                <a:ext cx="21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9519" y="9006"/>
                <a:ext cx="0" cy="2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9510" y="10659"/>
                <a:ext cx="0" cy="3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 bwMode="auto">
            <a:xfrm flipV="1">
              <a:off x="744979" y="3923042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744979" y="5642314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744979" y="4393908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744979" y="4856057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744979" y="5250890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3296816" y="3775266"/>
            <a:ext cx="1543725" cy="1734950"/>
            <a:chOff x="744979" y="3717032"/>
            <a:chExt cx="2263731" cy="2611581"/>
          </a:xfrm>
        </p:grpSpPr>
        <p:grpSp>
          <p:nvGrpSpPr>
            <p:cNvPr id="35" name="Group 38"/>
            <p:cNvGrpSpPr>
              <a:grpSpLocks/>
            </p:cNvGrpSpPr>
            <p:nvPr/>
          </p:nvGrpSpPr>
          <p:grpSpPr bwMode="auto">
            <a:xfrm>
              <a:off x="1027510" y="3717032"/>
              <a:ext cx="1981200" cy="2460625"/>
              <a:chOff x="205" y="2275"/>
              <a:chExt cx="1248" cy="1550"/>
            </a:xfrm>
          </p:grpSpPr>
          <p:sp>
            <p:nvSpPr>
              <p:cNvPr id="46" name="AutoShape 21"/>
              <p:cNvSpPr>
                <a:spLocks noChangeAspect="1" noChangeArrowheads="1" noTextEdit="1"/>
              </p:cNvSpPr>
              <p:nvPr/>
            </p:nvSpPr>
            <p:spPr bwMode="auto">
              <a:xfrm>
                <a:off x="634" y="2275"/>
                <a:ext cx="678" cy="1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22"/>
              <p:cNvSpPr>
                <a:spLocks/>
              </p:cNvSpPr>
              <p:nvPr/>
            </p:nvSpPr>
            <p:spPr bwMode="auto">
              <a:xfrm>
                <a:off x="761" y="2387"/>
                <a:ext cx="423" cy="1438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0 h 1768"/>
                  <a:gd name="T6" fmla="*/ 302 w 535"/>
                  <a:gd name="T7" fmla="*/ 212 h 1768"/>
                  <a:gd name="T8" fmla="*/ 314 w 535"/>
                  <a:gd name="T9" fmla="*/ 285 h 1768"/>
                  <a:gd name="T10" fmla="*/ 323 w 535"/>
                  <a:gd name="T11" fmla="*/ 360 h 1768"/>
                  <a:gd name="T12" fmla="*/ 329 w 535"/>
                  <a:gd name="T13" fmla="*/ 434 h 1768"/>
                  <a:gd name="T14" fmla="*/ 334 w 535"/>
                  <a:gd name="T15" fmla="*/ 508 h 1768"/>
                  <a:gd name="T16" fmla="*/ 334 w 535"/>
                  <a:gd name="T17" fmla="*/ 585 h 1768"/>
                  <a:gd name="T18" fmla="*/ 334 w 535"/>
                  <a:gd name="T19" fmla="*/ 660 h 1768"/>
                  <a:gd name="T20" fmla="*/ 329 w 535"/>
                  <a:gd name="T21" fmla="*/ 735 h 1768"/>
                  <a:gd name="T22" fmla="*/ 323 w 535"/>
                  <a:gd name="T23" fmla="*/ 810 h 1768"/>
                  <a:gd name="T24" fmla="*/ 314 w 535"/>
                  <a:gd name="T25" fmla="*/ 884 h 1768"/>
                  <a:gd name="T26" fmla="*/ 302 w 535"/>
                  <a:gd name="T27" fmla="*/ 956 h 1768"/>
                  <a:gd name="T28" fmla="*/ 288 w 535"/>
                  <a:gd name="T29" fmla="*/ 1029 h 1768"/>
                  <a:gd name="T30" fmla="*/ 270 w 535"/>
                  <a:gd name="T31" fmla="*/ 1100 h 1768"/>
                  <a:gd name="T32" fmla="*/ 251 w 535"/>
                  <a:gd name="T33" fmla="*/ 1170 h 1768"/>
                  <a:gd name="T34" fmla="*/ 85 w 535"/>
                  <a:gd name="T35" fmla="*/ 1170 h 1768"/>
                  <a:gd name="T36" fmla="*/ 65 w 535"/>
                  <a:gd name="T37" fmla="*/ 1100 h 1768"/>
                  <a:gd name="T38" fmla="*/ 48 w 535"/>
                  <a:gd name="T39" fmla="*/ 1029 h 1768"/>
                  <a:gd name="T40" fmla="*/ 33 w 535"/>
                  <a:gd name="T41" fmla="*/ 956 h 1768"/>
                  <a:gd name="T42" fmla="*/ 21 w 535"/>
                  <a:gd name="T43" fmla="*/ 884 h 1768"/>
                  <a:gd name="T44" fmla="*/ 13 w 535"/>
                  <a:gd name="T45" fmla="*/ 810 h 1768"/>
                  <a:gd name="T46" fmla="*/ 6 w 535"/>
                  <a:gd name="T47" fmla="*/ 735 h 1768"/>
                  <a:gd name="T48" fmla="*/ 2 w 535"/>
                  <a:gd name="T49" fmla="*/ 660 h 1768"/>
                  <a:gd name="T50" fmla="*/ 0 w 535"/>
                  <a:gd name="T51" fmla="*/ 585 h 1768"/>
                  <a:gd name="T52" fmla="*/ 2 w 535"/>
                  <a:gd name="T53" fmla="*/ 508 h 1768"/>
                  <a:gd name="T54" fmla="*/ 6 w 535"/>
                  <a:gd name="T55" fmla="*/ 434 h 1768"/>
                  <a:gd name="T56" fmla="*/ 13 w 535"/>
                  <a:gd name="T57" fmla="*/ 360 h 1768"/>
                  <a:gd name="T58" fmla="*/ 21 w 535"/>
                  <a:gd name="T59" fmla="*/ 285 h 1768"/>
                  <a:gd name="T60" fmla="*/ 33 w 535"/>
                  <a:gd name="T61" fmla="*/ 212 h 1768"/>
                  <a:gd name="T62" fmla="*/ 48 w 535"/>
                  <a:gd name="T63" fmla="*/ 140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23"/>
              <p:cNvSpPr>
                <a:spLocks/>
              </p:cNvSpPr>
              <p:nvPr/>
            </p:nvSpPr>
            <p:spPr bwMode="auto">
              <a:xfrm>
                <a:off x="761" y="2383"/>
                <a:ext cx="423" cy="1439"/>
              </a:xfrm>
              <a:custGeom>
                <a:avLst/>
                <a:gdLst>
                  <a:gd name="T0" fmla="*/ 251 w 535"/>
                  <a:gd name="T1" fmla="*/ 0 h 1768"/>
                  <a:gd name="T2" fmla="*/ 270 w 535"/>
                  <a:gd name="T3" fmla="*/ 69 h 1768"/>
                  <a:gd name="T4" fmla="*/ 288 w 535"/>
                  <a:gd name="T5" fmla="*/ 141 h 1768"/>
                  <a:gd name="T6" fmla="*/ 302 w 535"/>
                  <a:gd name="T7" fmla="*/ 212 h 1768"/>
                  <a:gd name="T8" fmla="*/ 314 w 535"/>
                  <a:gd name="T9" fmla="*/ 286 h 1768"/>
                  <a:gd name="T10" fmla="*/ 323 w 535"/>
                  <a:gd name="T11" fmla="*/ 361 h 1768"/>
                  <a:gd name="T12" fmla="*/ 329 w 535"/>
                  <a:gd name="T13" fmla="*/ 435 h 1768"/>
                  <a:gd name="T14" fmla="*/ 334 w 535"/>
                  <a:gd name="T15" fmla="*/ 510 h 1768"/>
                  <a:gd name="T16" fmla="*/ 334 w 535"/>
                  <a:gd name="T17" fmla="*/ 586 h 1768"/>
                  <a:gd name="T18" fmla="*/ 334 w 535"/>
                  <a:gd name="T19" fmla="*/ 660 h 1768"/>
                  <a:gd name="T20" fmla="*/ 329 w 535"/>
                  <a:gd name="T21" fmla="*/ 736 h 1768"/>
                  <a:gd name="T22" fmla="*/ 323 w 535"/>
                  <a:gd name="T23" fmla="*/ 811 h 1768"/>
                  <a:gd name="T24" fmla="*/ 314 w 535"/>
                  <a:gd name="T25" fmla="*/ 885 h 1768"/>
                  <a:gd name="T26" fmla="*/ 302 w 535"/>
                  <a:gd name="T27" fmla="*/ 958 h 1768"/>
                  <a:gd name="T28" fmla="*/ 288 w 535"/>
                  <a:gd name="T29" fmla="*/ 1030 h 1768"/>
                  <a:gd name="T30" fmla="*/ 270 w 535"/>
                  <a:gd name="T31" fmla="*/ 1101 h 1768"/>
                  <a:gd name="T32" fmla="*/ 251 w 535"/>
                  <a:gd name="T33" fmla="*/ 1171 h 1768"/>
                  <a:gd name="T34" fmla="*/ 85 w 535"/>
                  <a:gd name="T35" fmla="*/ 1171 h 1768"/>
                  <a:gd name="T36" fmla="*/ 65 w 535"/>
                  <a:gd name="T37" fmla="*/ 1101 h 1768"/>
                  <a:gd name="T38" fmla="*/ 48 w 535"/>
                  <a:gd name="T39" fmla="*/ 1030 h 1768"/>
                  <a:gd name="T40" fmla="*/ 33 w 535"/>
                  <a:gd name="T41" fmla="*/ 958 h 1768"/>
                  <a:gd name="T42" fmla="*/ 21 w 535"/>
                  <a:gd name="T43" fmla="*/ 885 h 1768"/>
                  <a:gd name="T44" fmla="*/ 13 w 535"/>
                  <a:gd name="T45" fmla="*/ 811 h 1768"/>
                  <a:gd name="T46" fmla="*/ 6 w 535"/>
                  <a:gd name="T47" fmla="*/ 736 h 1768"/>
                  <a:gd name="T48" fmla="*/ 2 w 535"/>
                  <a:gd name="T49" fmla="*/ 660 h 1768"/>
                  <a:gd name="T50" fmla="*/ 0 w 535"/>
                  <a:gd name="T51" fmla="*/ 586 h 1768"/>
                  <a:gd name="T52" fmla="*/ 2 w 535"/>
                  <a:gd name="T53" fmla="*/ 510 h 1768"/>
                  <a:gd name="T54" fmla="*/ 6 w 535"/>
                  <a:gd name="T55" fmla="*/ 435 h 1768"/>
                  <a:gd name="T56" fmla="*/ 13 w 535"/>
                  <a:gd name="T57" fmla="*/ 361 h 1768"/>
                  <a:gd name="T58" fmla="*/ 21 w 535"/>
                  <a:gd name="T59" fmla="*/ 286 h 1768"/>
                  <a:gd name="T60" fmla="*/ 33 w 535"/>
                  <a:gd name="T61" fmla="*/ 212 h 1768"/>
                  <a:gd name="T62" fmla="*/ 48 w 535"/>
                  <a:gd name="T63" fmla="*/ 141 h 1768"/>
                  <a:gd name="T64" fmla="*/ 65 w 535"/>
                  <a:gd name="T65" fmla="*/ 69 h 1768"/>
                  <a:gd name="T66" fmla="*/ 85 w 535"/>
                  <a:gd name="T67" fmla="*/ 0 h 1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35"/>
                  <a:gd name="T103" fmla="*/ 0 h 1768"/>
                  <a:gd name="T104" fmla="*/ 535 w 535"/>
                  <a:gd name="T105" fmla="*/ 1768 h 1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35" h="1768">
                    <a:moveTo>
                      <a:pt x="135" y="0"/>
                    </a:moveTo>
                    <a:lnTo>
                      <a:pt x="402" y="0"/>
                    </a:lnTo>
                    <a:lnTo>
                      <a:pt x="418" y="52"/>
                    </a:lnTo>
                    <a:lnTo>
                      <a:pt x="433" y="104"/>
                    </a:lnTo>
                    <a:lnTo>
                      <a:pt x="447" y="158"/>
                    </a:lnTo>
                    <a:lnTo>
                      <a:pt x="460" y="212"/>
                    </a:lnTo>
                    <a:lnTo>
                      <a:pt x="473" y="267"/>
                    </a:lnTo>
                    <a:lnTo>
                      <a:pt x="483" y="321"/>
                    </a:lnTo>
                    <a:lnTo>
                      <a:pt x="492" y="376"/>
                    </a:lnTo>
                    <a:lnTo>
                      <a:pt x="502" y="432"/>
                    </a:lnTo>
                    <a:lnTo>
                      <a:pt x="509" y="488"/>
                    </a:lnTo>
                    <a:lnTo>
                      <a:pt x="517" y="544"/>
                    </a:lnTo>
                    <a:lnTo>
                      <a:pt x="522" y="600"/>
                    </a:lnTo>
                    <a:lnTo>
                      <a:pt x="526" y="656"/>
                    </a:lnTo>
                    <a:lnTo>
                      <a:pt x="531" y="713"/>
                    </a:lnTo>
                    <a:lnTo>
                      <a:pt x="534" y="769"/>
                    </a:lnTo>
                    <a:lnTo>
                      <a:pt x="535" y="827"/>
                    </a:lnTo>
                    <a:lnTo>
                      <a:pt x="535" y="884"/>
                    </a:lnTo>
                    <a:lnTo>
                      <a:pt x="535" y="940"/>
                    </a:lnTo>
                    <a:lnTo>
                      <a:pt x="534" y="997"/>
                    </a:lnTo>
                    <a:lnTo>
                      <a:pt x="531" y="1055"/>
                    </a:lnTo>
                    <a:lnTo>
                      <a:pt x="526" y="1111"/>
                    </a:lnTo>
                    <a:lnTo>
                      <a:pt x="522" y="1168"/>
                    </a:lnTo>
                    <a:lnTo>
                      <a:pt x="517" y="1224"/>
                    </a:lnTo>
                    <a:lnTo>
                      <a:pt x="509" y="1280"/>
                    </a:lnTo>
                    <a:lnTo>
                      <a:pt x="502" y="1336"/>
                    </a:lnTo>
                    <a:lnTo>
                      <a:pt x="492" y="1391"/>
                    </a:lnTo>
                    <a:lnTo>
                      <a:pt x="483" y="1446"/>
                    </a:lnTo>
                    <a:lnTo>
                      <a:pt x="473" y="1501"/>
                    </a:lnTo>
                    <a:lnTo>
                      <a:pt x="460" y="1555"/>
                    </a:lnTo>
                    <a:lnTo>
                      <a:pt x="447" y="1609"/>
                    </a:lnTo>
                    <a:lnTo>
                      <a:pt x="433" y="1662"/>
                    </a:lnTo>
                    <a:lnTo>
                      <a:pt x="418" y="1715"/>
                    </a:lnTo>
                    <a:lnTo>
                      <a:pt x="402" y="1768"/>
                    </a:lnTo>
                    <a:lnTo>
                      <a:pt x="135" y="1768"/>
                    </a:lnTo>
                    <a:lnTo>
                      <a:pt x="118" y="1715"/>
                    </a:lnTo>
                    <a:lnTo>
                      <a:pt x="104" y="1662"/>
                    </a:lnTo>
                    <a:lnTo>
                      <a:pt x="89" y="1609"/>
                    </a:lnTo>
                    <a:lnTo>
                      <a:pt x="77" y="1555"/>
                    </a:lnTo>
                    <a:lnTo>
                      <a:pt x="64" y="1501"/>
                    </a:lnTo>
                    <a:lnTo>
                      <a:pt x="53" y="1446"/>
                    </a:lnTo>
                    <a:lnTo>
                      <a:pt x="43" y="1391"/>
                    </a:lnTo>
                    <a:lnTo>
                      <a:pt x="34" y="1336"/>
                    </a:lnTo>
                    <a:lnTo>
                      <a:pt x="26" y="1280"/>
                    </a:lnTo>
                    <a:lnTo>
                      <a:pt x="20" y="1224"/>
                    </a:lnTo>
                    <a:lnTo>
                      <a:pt x="14" y="1168"/>
                    </a:lnTo>
                    <a:lnTo>
                      <a:pt x="9" y="1111"/>
                    </a:lnTo>
                    <a:lnTo>
                      <a:pt x="6" y="1055"/>
                    </a:lnTo>
                    <a:lnTo>
                      <a:pt x="3" y="997"/>
                    </a:lnTo>
                    <a:lnTo>
                      <a:pt x="2" y="940"/>
                    </a:lnTo>
                    <a:lnTo>
                      <a:pt x="0" y="884"/>
                    </a:lnTo>
                    <a:lnTo>
                      <a:pt x="2" y="827"/>
                    </a:lnTo>
                    <a:lnTo>
                      <a:pt x="3" y="769"/>
                    </a:lnTo>
                    <a:lnTo>
                      <a:pt x="6" y="713"/>
                    </a:lnTo>
                    <a:lnTo>
                      <a:pt x="9" y="656"/>
                    </a:lnTo>
                    <a:lnTo>
                      <a:pt x="14" y="600"/>
                    </a:lnTo>
                    <a:lnTo>
                      <a:pt x="20" y="544"/>
                    </a:lnTo>
                    <a:lnTo>
                      <a:pt x="26" y="488"/>
                    </a:lnTo>
                    <a:lnTo>
                      <a:pt x="34" y="432"/>
                    </a:lnTo>
                    <a:lnTo>
                      <a:pt x="43" y="376"/>
                    </a:lnTo>
                    <a:lnTo>
                      <a:pt x="53" y="321"/>
                    </a:lnTo>
                    <a:lnTo>
                      <a:pt x="64" y="267"/>
                    </a:lnTo>
                    <a:lnTo>
                      <a:pt x="77" y="212"/>
                    </a:lnTo>
                    <a:lnTo>
                      <a:pt x="89" y="158"/>
                    </a:lnTo>
                    <a:lnTo>
                      <a:pt x="104" y="104"/>
                    </a:lnTo>
                    <a:lnTo>
                      <a:pt x="118" y="52"/>
                    </a:lnTo>
                    <a:lnTo>
                      <a:pt x="13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25"/>
              <p:cNvSpPr>
                <a:spLocks noChangeShapeType="1"/>
              </p:cNvSpPr>
              <p:nvPr/>
            </p:nvSpPr>
            <p:spPr bwMode="auto">
              <a:xfrm>
                <a:off x="205" y="3112"/>
                <a:ext cx="11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0" name="Text Box 32"/>
              <p:cNvSpPr txBox="1">
                <a:spLocks noChangeArrowheads="1"/>
              </p:cNvSpPr>
              <p:nvPr/>
            </p:nvSpPr>
            <p:spPr bwMode="auto">
              <a:xfrm>
                <a:off x="1168" y="2925"/>
                <a:ext cx="2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ru-RU" sz="1600" dirty="0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" name="Group 22"/>
            <p:cNvGrpSpPr>
              <a:grpSpLocks/>
            </p:cNvGrpSpPr>
            <p:nvPr/>
          </p:nvGrpSpPr>
          <p:grpSpPr bwMode="auto">
            <a:xfrm>
              <a:off x="1153842" y="3761881"/>
              <a:ext cx="136134" cy="2566732"/>
              <a:chOff x="9405" y="9006"/>
              <a:chExt cx="228" cy="1965"/>
            </a:xfrm>
          </p:grpSpPr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9405" y="9312"/>
                <a:ext cx="2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>
                <a:off x="9405" y="10659"/>
                <a:ext cx="21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>
                <a:off x="9519" y="9006"/>
                <a:ext cx="0" cy="2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auto">
              <a:xfrm>
                <a:off x="9510" y="10659"/>
                <a:ext cx="0" cy="3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7" name="Straight Connector 36"/>
            <p:cNvCxnSpPr/>
            <p:nvPr/>
          </p:nvCxnSpPr>
          <p:spPr bwMode="auto">
            <a:xfrm flipH="1" flipV="1">
              <a:off x="744979" y="3990630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744979" y="5709902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 flipV="1">
              <a:off x="744979" y="4461497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H="1" flipV="1">
              <a:off x="744979" y="4923646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744979" y="5318479"/>
              <a:ext cx="1089994" cy="4588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417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s_basic_optics">
  <a:themeElements>
    <a:clrScheme name="">
      <a:dk1>
        <a:srgbClr val="40458C"/>
      </a:dk1>
      <a:lt1>
        <a:srgbClr val="FFFFFF"/>
      </a:lt1>
      <a:dk2>
        <a:srgbClr val="0033CC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lectures_basic_opt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s_basic_optics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386</Words>
  <Application>Microsoft Office PowerPoint</Application>
  <PresentationFormat>Лист A4 (210x297 мм)</PresentationFormat>
  <Paragraphs>153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lectures_basic_optics</vt:lpstr>
      <vt:lpstr>Тестирование</vt:lpstr>
      <vt:lpstr>Тестирование</vt:lpstr>
      <vt:lpstr>Аналитическое тестирование, пример 1</vt:lpstr>
      <vt:lpstr>Аналитическое тестирование, пример 2</vt:lpstr>
      <vt:lpstr>Сравнение с OPAL-PC</vt:lpstr>
      <vt:lpstr>Сравнение с OPAL-PC</vt:lpstr>
      <vt:lpstr>Сравнение с Zemax</vt:lpstr>
      <vt:lpstr>Сравнение с Zemax</vt:lpstr>
      <vt:lpstr>Сравнение с Zemax</vt:lpstr>
      <vt:lpstr>Для проверки:  сравнение OPAL-PC и Zemax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ivanova</dc:creator>
  <cp:lastModifiedBy>Иванова Татьяна Владимировна</cp:lastModifiedBy>
  <cp:revision>92</cp:revision>
  <cp:lastPrinted>1601-01-01T00:00:00Z</cp:lastPrinted>
  <dcterms:created xsi:type="dcterms:W3CDTF">2006-09-09T19:49:05Z</dcterms:created>
  <dcterms:modified xsi:type="dcterms:W3CDTF">2015-11-17T08:38:37Z</dcterms:modified>
</cp:coreProperties>
</file>